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77" r:id="rId2"/>
    <p:sldId id="258" r:id="rId3"/>
    <p:sldId id="259" r:id="rId4"/>
    <p:sldId id="260" r:id="rId5"/>
    <p:sldId id="261" r:id="rId6"/>
    <p:sldId id="262" r:id="rId7"/>
    <p:sldId id="263" r:id="rId8"/>
    <p:sldId id="264" r:id="rId9"/>
    <p:sldId id="265" r:id="rId10"/>
    <p:sldId id="266" r:id="rId11"/>
    <p:sldId id="267" r:id="rId12"/>
    <p:sldId id="268" r:id="rId13"/>
    <p:sldId id="278" r:id="rId14"/>
    <p:sldId id="279" r:id="rId15"/>
    <p:sldId id="272" r:id="rId16"/>
    <p:sldId id="273" r:id="rId17"/>
    <p:sldId id="275" r:id="rId18"/>
    <p:sldId id="280" r:id="rId19"/>
    <p:sldId id="284" r:id="rId20"/>
    <p:sldId id="288" r:id="rId21"/>
    <p:sldId id="289" r:id="rId22"/>
    <p:sldId id="293" r:id="rId23"/>
    <p:sldId id="306" r:id="rId24"/>
    <p:sldId id="317" r:id="rId25"/>
    <p:sldId id="320" r:id="rId26"/>
    <p:sldId id="321" r:id="rId27"/>
    <p:sldId id="322"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Raleway"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8C61F2-AEDB-447C-8E4C-A31013348298}">
  <a:tblStyle styleId="{638C61F2-AEDB-447C-8E4C-A310133482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3"/>
    <p:restoredTop sz="94694"/>
  </p:normalViewPr>
  <p:slideViewPr>
    <p:cSldViewPr snapToGrid="0">
      <p:cViewPr varScale="1">
        <p:scale>
          <a:sx n="161" d="100"/>
          <a:sy n="161" d="100"/>
        </p:scale>
        <p:origin x="792"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93a2e6e0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93a2e6e0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93a2e6e0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93a2e6e0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93a2e6e0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93a2e6e0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a3c89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3009b303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3009b303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93a2e6e0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93a2e6e0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93a2e6e0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93a2e6e0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93a2e6e0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93a2e6e0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93a2e6e0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93a2e6e0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93a2e6e0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93a2e6e0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93a2e6e0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93a2e6e0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981F9-B969-9968-3E2E-2FA9EF38C2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776B75-0F84-1DBE-338C-6B5B4BD330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F4F42-27C2-2B80-FCCA-DE5CE2CA0568}"/>
              </a:ext>
            </a:extLst>
          </p:cNvPr>
          <p:cNvSpPr>
            <a:spLocks noGrp="1"/>
          </p:cNvSpPr>
          <p:nvPr>
            <p:ph type="dt" sz="half" idx="10"/>
          </p:nvPr>
        </p:nvSpPr>
        <p:spPr/>
        <p:txBody>
          <a:bodyPr/>
          <a:lstStyle/>
          <a:p>
            <a:fld id="{BE9759E9-13CE-B647-B5A4-3ACC67B40E63}" type="datetimeFigureOut">
              <a:rPr lang="en-US" smtClean="0"/>
              <a:t>5/16/22</a:t>
            </a:fld>
            <a:endParaRPr lang="en-US"/>
          </a:p>
        </p:txBody>
      </p:sp>
      <p:sp>
        <p:nvSpPr>
          <p:cNvPr id="5" name="Footer Placeholder 4">
            <a:extLst>
              <a:ext uri="{FF2B5EF4-FFF2-40B4-BE49-F238E27FC236}">
                <a16:creationId xmlns:a16="http://schemas.microsoft.com/office/drawing/2014/main" id="{9F46A144-21F7-9EA1-73FD-A93CB6E79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908F8-5C78-9BA8-050E-B61BE0123632}"/>
              </a:ext>
            </a:extLst>
          </p:cNvPr>
          <p:cNvSpPr>
            <a:spLocks noGrp="1"/>
          </p:cNvSpPr>
          <p:nvPr>
            <p:ph type="sldNum" sz="quarter" idx="12"/>
          </p:nvPr>
        </p:nvSpPr>
        <p:spPr/>
        <p:txBody>
          <a:bodyPr/>
          <a:lstStyle/>
          <a:p>
            <a:fld id="{62C783BB-F95E-6B47-9CD5-B0766068086D}" type="slidenum">
              <a:rPr lang="en-US" smtClean="0"/>
              <a:t>‹#›</a:t>
            </a:fld>
            <a:endParaRPr lang="en-US"/>
          </a:p>
        </p:txBody>
      </p:sp>
    </p:spTree>
    <p:extLst>
      <p:ext uri="{BB962C8B-B14F-4D97-AF65-F5344CB8AC3E}">
        <p14:creationId xmlns:p14="http://schemas.microsoft.com/office/powerpoint/2010/main" val="1485304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tackoverflow.com/questions/16096753/python-array-slicing-how-can-2d-array-slicing-be-implemented"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330926" y="1310057"/>
            <a:ext cx="8934993" cy="2974559"/>
          </a:xfrm>
          <a:prstGeom prst="rect">
            <a:avLst/>
          </a:prstGeom>
        </p:spPr>
        <p:txBody>
          <a:bodyPr spcFirstLastPara="1" wrap="square" lIns="91425" tIns="91425" rIns="91425" bIns="91425" anchor="t" anchorCtr="0">
            <a:noAutofit/>
          </a:bodyPr>
          <a:lstStyle/>
          <a:p>
            <a:pPr lvl="0"/>
            <a:r>
              <a:rPr lang="en-US" sz="2800" dirty="0">
                <a:solidFill>
                  <a:schemeClr val="bg2"/>
                </a:solidFill>
              </a:rPr>
              <a:t>Module 3: Strings and Arrays (lists and sequences)</a:t>
            </a:r>
            <a:endParaRPr sz="2800" dirty="0">
              <a:solidFill>
                <a:schemeClr val="bg2"/>
              </a:solidFill>
            </a:endParaRPr>
          </a:p>
        </p:txBody>
      </p:sp>
      <p:pic>
        <p:nvPicPr>
          <p:cNvPr id="12" name="Picture 11" descr="Logo, company name&#10;&#10;Description automatically generated">
            <a:extLst>
              <a:ext uri="{FF2B5EF4-FFF2-40B4-BE49-F238E27FC236}">
                <a16:creationId xmlns:a16="http://schemas.microsoft.com/office/drawing/2014/main" id="{F3D1C3B8-8160-A00D-1A1D-C5F143B3A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9" y="134541"/>
            <a:ext cx="3048000" cy="638175"/>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804016FF-B248-1E95-D394-3E68C4E4C15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035808" y="2391251"/>
            <a:ext cx="3584448" cy="20147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2"/>
        <p:cNvGrpSpPr/>
        <p:nvPr/>
      </p:nvGrpSpPr>
      <p:grpSpPr>
        <a:xfrm>
          <a:off x="0" y="0"/>
          <a:ext cx="0" cy="0"/>
          <a:chOff x="0" y="0"/>
          <a:chExt cx="0" cy="0"/>
        </a:xfrm>
      </p:grpSpPr>
      <p:sp>
        <p:nvSpPr>
          <p:cNvPr id="193" name="Google Shape;193;p23"/>
          <p:cNvSpPr txBox="1">
            <a:spLocks noGrp="1"/>
          </p:cNvSpPr>
          <p:nvPr>
            <p:ph type="title"/>
          </p:nvPr>
        </p:nvSpPr>
        <p:spPr>
          <a:xfrm>
            <a:off x="1690303" y="411358"/>
            <a:ext cx="6165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Lists - </a:t>
            </a:r>
            <a:r>
              <a:rPr lang="en" sz="2100">
                <a:solidFill>
                  <a:srgbClr val="CC0000"/>
                </a:solidFill>
                <a:latin typeface="Lato"/>
                <a:ea typeface="Lato"/>
                <a:cs typeface="Lato"/>
                <a:sym typeface="Lato"/>
              </a:rPr>
              <a:t>an array of variables</a:t>
            </a:r>
            <a:endParaRPr/>
          </a:p>
        </p:txBody>
      </p:sp>
      <p:sp>
        <p:nvSpPr>
          <p:cNvPr id="194" name="Google Shape;194;p23"/>
          <p:cNvSpPr txBox="1">
            <a:spLocks noGrp="1"/>
          </p:cNvSpPr>
          <p:nvPr>
            <p:ph type="body" idx="1"/>
          </p:nvPr>
        </p:nvSpPr>
        <p:spPr>
          <a:xfrm>
            <a:off x="1690303" y="910233"/>
            <a:ext cx="4431300" cy="2319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 string is a sequence of chars</a:t>
            </a:r>
            <a:endParaRPr sz="1600"/>
          </a:p>
          <a:p>
            <a:pPr marL="457200" lvl="0" indent="-330200" algn="l" rtl="0">
              <a:spcBef>
                <a:spcPts val="0"/>
              </a:spcBef>
              <a:spcAft>
                <a:spcPts val="0"/>
              </a:spcAft>
              <a:buSzPts val="1600"/>
              <a:buChar char="●"/>
            </a:pPr>
            <a:r>
              <a:rPr lang="en" sz="1600"/>
              <a:t>A list is a sequence of:</a:t>
            </a:r>
            <a:endParaRPr sz="1600"/>
          </a:p>
          <a:p>
            <a:pPr marL="914400" lvl="1" indent="-330200" algn="l" rtl="0">
              <a:spcBef>
                <a:spcPts val="0"/>
              </a:spcBef>
              <a:spcAft>
                <a:spcPts val="0"/>
              </a:spcAft>
              <a:buSzPts val="1600"/>
              <a:buChar char="○"/>
            </a:pPr>
            <a:r>
              <a:rPr lang="en" sz="1600"/>
              <a:t>Numbers</a:t>
            </a:r>
            <a:endParaRPr sz="1600"/>
          </a:p>
          <a:p>
            <a:pPr marL="914400" lvl="1" indent="-330200" algn="l" rtl="0">
              <a:spcBef>
                <a:spcPts val="0"/>
              </a:spcBef>
              <a:spcAft>
                <a:spcPts val="0"/>
              </a:spcAft>
              <a:buSzPts val="1600"/>
              <a:buChar char="○"/>
            </a:pPr>
            <a:r>
              <a:rPr lang="en" sz="1600"/>
              <a:t>Strings</a:t>
            </a:r>
            <a:endParaRPr sz="1600"/>
          </a:p>
          <a:p>
            <a:pPr marL="914400" lvl="1" indent="-330200" algn="l" rtl="0">
              <a:spcBef>
                <a:spcPts val="0"/>
              </a:spcBef>
              <a:spcAft>
                <a:spcPts val="0"/>
              </a:spcAft>
              <a:buSzPts val="1600"/>
              <a:buChar char="○"/>
            </a:pPr>
            <a:r>
              <a:rPr lang="en" sz="1600"/>
              <a:t>Lists</a:t>
            </a:r>
            <a:endParaRPr sz="1600"/>
          </a:p>
          <a:p>
            <a:pPr marL="914400" lvl="1" indent="-330200" algn="l" rtl="0">
              <a:spcBef>
                <a:spcPts val="0"/>
              </a:spcBef>
              <a:spcAft>
                <a:spcPts val="0"/>
              </a:spcAft>
              <a:buSzPts val="1600"/>
              <a:buChar char="○"/>
            </a:pPr>
            <a:r>
              <a:rPr lang="en" sz="1600"/>
              <a:t>Objects (later…)</a:t>
            </a:r>
            <a:endParaRPr sz="1600"/>
          </a:p>
          <a:p>
            <a:pPr marL="457200" lvl="0" indent="-330200" algn="l" rtl="0">
              <a:spcBef>
                <a:spcPts val="0"/>
              </a:spcBef>
              <a:spcAft>
                <a:spcPts val="0"/>
              </a:spcAft>
              <a:buSzPts val="1600"/>
              <a:buChar char="●"/>
            </a:pPr>
            <a:r>
              <a:rPr lang="en" sz="1600"/>
              <a:t>&lt;variable&gt; = [ &lt;element&gt;,  …, &lt;element&gt;]</a:t>
            </a:r>
            <a:endParaRPr sz="1600"/>
          </a:p>
        </p:txBody>
      </p:sp>
      <p:pic>
        <p:nvPicPr>
          <p:cNvPr id="195" name="Google Shape;195;p23"/>
          <p:cNvPicPr preferRelativeResize="0"/>
          <p:nvPr/>
        </p:nvPicPr>
        <p:blipFill>
          <a:blip r:embed="rId3">
            <a:alphaModFix/>
          </a:blip>
          <a:stretch>
            <a:fillRect/>
          </a:stretch>
        </p:blipFill>
        <p:spPr>
          <a:xfrm>
            <a:off x="2770428" y="3266964"/>
            <a:ext cx="1152750" cy="1198500"/>
          </a:xfrm>
          <a:prstGeom prst="rect">
            <a:avLst/>
          </a:prstGeom>
          <a:noFill/>
          <a:ln>
            <a:noFill/>
          </a:ln>
        </p:spPr>
      </p:pic>
      <p:pic>
        <p:nvPicPr>
          <p:cNvPr id="196" name="Google Shape;196;p23"/>
          <p:cNvPicPr preferRelativeResize="0"/>
          <p:nvPr/>
        </p:nvPicPr>
        <p:blipFill>
          <a:blip r:embed="rId4">
            <a:alphaModFix/>
          </a:blip>
          <a:stretch>
            <a:fillRect/>
          </a:stretch>
        </p:blipFill>
        <p:spPr>
          <a:xfrm>
            <a:off x="5722003" y="722808"/>
            <a:ext cx="2133600" cy="857250"/>
          </a:xfrm>
          <a:prstGeom prst="rect">
            <a:avLst/>
          </a:prstGeom>
          <a:noFill/>
          <a:ln>
            <a:noFill/>
          </a:ln>
        </p:spPr>
      </p:pic>
      <p:pic>
        <p:nvPicPr>
          <p:cNvPr id="197" name="Google Shape;197;p23"/>
          <p:cNvPicPr preferRelativeResize="0"/>
          <p:nvPr/>
        </p:nvPicPr>
        <p:blipFill>
          <a:blip r:embed="rId5">
            <a:alphaModFix/>
          </a:blip>
          <a:stretch>
            <a:fillRect/>
          </a:stretch>
        </p:blipFill>
        <p:spPr>
          <a:xfrm>
            <a:off x="4686053" y="1612695"/>
            <a:ext cx="3214725" cy="413325"/>
          </a:xfrm>
          <a:prstGeom prst="rect">
            <a:avLst/>
          </a:prstGeom>
          <a:noFill/>
          <a:ln>
            <a:noFill/>
          </a:ln>
        </p:spPr>
      </p:pic>
      <p:pic>
        <p:nvPicPr>
          <p:cNvPr id="198" name="Google Shape;198;p23"/>
          <p:cNvPicPr preferRelativeResize="0"/>
          <p:nvPr/>
        </p:nvPicPr>
        <p:blipFill>
          <a:blip r:embed="rId6">
            <a:alphaModFix/>
          </a:blip>
          <a:stretch>
            <a:fillRect/>
          </a:stretch>
        </p:blipFill>
        <p:spPr>
          <a:xfrm>
            <a:off x="4119353" y="1981558"/>
            <a:ext cx="3705225" cy="349400"/>
          </a:xfrm>
          <a:prstGeom prst="rect">
            <a:avLst/>
          </a:prstGeom>
          <a:noFill/>
          <a:ln>
            <a:noFill/>
          </a:ln>
        </p:spPr>
      </p:pic>
      <p:pic>
        <p:nvPicPr>
          <p:cNvPr id="199" name="Google Shape;199;p23"/>
          <p:cNvPicPr preferRelativeResize="0"/>
          <p:nvPr/>
        </p:nvPicPr>
        <p:blipFill>
          <a:blip r:embed="rId7">
            <a:alphaModFix/>
          </a:blip>
          <a:stretch>
            <a:fillRect/>
          </a:stretch>
        </p:blipFill>
        <p:spPr>
          <a:xfrm>
            <a:off x="4806753" y="2330958"/>
            <a:ext cx="2973325" cy="349400"/>
          </a:xfrm>
          <a:prstGeom prst="rect">
            <a:avLst/>
          </a:prstGeom>
          <a:noFill/>
          <a:ln>
            <a:noFill/>
          </a:ln>
        </p:spPr>
      </p:pic>
      <p:pic>
        <p:nvPicPr>
          <p:cNvPr id="200" name="Google Shape;200;p23"/>
          <p:cNvPicPr preferRelativeResize="0"/>
          <p:nvPr/>
        </p:nvPicPr>
        <p:blipFill>
          <a:blip r:embed="rId8">
            <a:alphaModFix/>
          </a:blip>
          <a:stretch>
            <a:fillRect/>
          </a:stretch>
        </p:blipFill>
        <p:spPr>
          <a:xfrm>
            <a:off x="6814928" y="3142308"/>
            <a:ext cx="1085850" cy="1447800"/>
          </a:xfrm>
          <a:prstGeom prst="rect">
            <a:avLst/>
          </a:prstGeom>
          <a:noFill/>
          <a:ln>
            <a:noFill/>
          </a:ln>
        </p:spPr>
      </p:pic>
      <p:sp>
        <p:nvSpPr>
          <p:cNvPr id="201" name="Google Shape;201;p23"/>
          <p:cNvSpPr txBox="1"/>
          <p:nvPr/>
        </p:nvSpPr>
        <p:spPr>
          <a:xfrm>
            <a:off x="4962228" y="3142308"/>
            <a:ext cx="1607400" cy="14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vector[6]</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vector[:4]</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months[5]</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matrix[1][2]</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matrix[1]</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months[5][1]</a:t>
            </a:r>
            <a:endParaRPr b="1">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1443415" y="365638"/>
            <a:ext cx="6165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Lists - </a:t>
            </a:r>
            <a:r>
              <a:rPr lang="en" sz="2100">
                <a:solidFill>
                  <a:srgbClr val="CC0000"/>
                </a:solidFill>
                <a:latin typeface="Lato"/>
                <a:ea typeface="Lato"/>
                <a:cs typeface="Lato"/>
                <a:sym typeface="Lato"/>
              </a:rPr>
              <a:t>useful methods</a:t>
            </a:r>
            <a:endParaRPr/>
          </a:p>
        </p:txBody>
      </p:sp>
      <p:pic>
        <p:nvPicPr>
          <p:cNvPr id="209" name="Google Shape;209;p24"/>
          <p:cNvPicPr preferRelativeResize="0"/>
          <p:nvPr/>
        </p:nvPicPr>
        <p:blipFill>
          <a:blip r:embed="rId3">
            <a:alphaModFix/>
          </a:blip>
          <a:stretch>
            <a:fillRect/>
          </a:stretch>
        </p:blipFill>
        <p:spPr>
          <a:xfrm>
            <a:off x="4973127" y="727027"/>
            <a:ext cx="822627" cy="855275"/>
          </a:xfrm>
          <a:prstGeom prst="rect">
            <a:avLst/>
          </a:prstGeom>
          <a:noFill/>
          <a:ln>
            <a:noFill/>
          </a:ln>
        </p:spPr>
      </p:pic>
      <p:graphicFrame>
        <p:nvGraphicFramePr>
          <p:cNvPr id="210" name="Google Shape;210;p24"/>
          <p:cNvGraphicFramePr/>
          <p:nvPr>
            <p:extLst>
              <p:ext uri="{D42A27DB-BD31-4B8C-83A1-F6EECF244321}">
                <p14:modId xmlns:p14="http://schemas.microsoft.com/office/powerpoint/2010/main" val="1933618975"/>
              </p:ext>
            </p:extLst>
          </p:nvPr>
        </p:nvGraphicFramePr>
        <p:xfrm>
          <a:off x="1472674" y="1085363"/>
          <a:ext cx="1654550" cy="3657300"/>
        </p:xfrm>
        <a:graphic>
          <a:graphicData uri="http://schemas.openxmlformats.org/drawingml/2006/table">
            <a:tbl>
              <a:tblPr>
                <a:noFill/>
                <a:tableStyleId>{638C61F2-AEDB-447C-8E4C-A31013348298}</a:tableStyleId>
              </a:tblPr>
              <a:tblGrid>
                <a:gridCol w="1654550">
                  <a:extLst>
                    <a:ext uri="{9D8B030D-6E8A-4147-A177-3AD203B41FA5}">
                      <a16:colId xmlns:a16="http://schemas.microsoft.com/office/drawing/2014/main" val="20000"/>
                    </a:ext>
                  </a:extLst>
                </a:gridCol>
              </a:tblGrid>
              <a:tr h="327500">
                <a:tc>
                  <a:txBody>
                    <a:bodyPr/>
                    <a:lstStyle/>
                    <a:p>
                      <a:pPr marL="0" lvl="0" indent="0" algn="l" rtl="0">
                        <a:spcBef>
                          <a:spcPts val="0"/>
                        </a:spcBef>
                        <a:spcAft>
                          <a:spcPts val="0"/>
                        </a:spcAft>
                        <a:buNone/>
                      </a:pPr>
                      <a:r>
                        <a:rPr lang="en" sz="1200"/>
                        <a:t>+      concatenation</a:t>
                      </a:r>
                      <a:endParaRPr sz="1200"/>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0"/>
                  </a:ext>
                </a:extLst>
              </a:tr>
              <a:tr h="339600">
                <a:tc>
                  <a:txBody>
                    <a:bodyPr/>
                    <a:lstStyle/>
                    <a:p>
                      <a:pPr marL="0" lvl="0" indent="0" algn="l" rtl="0">
                        <a:spcBef>
                          <a:spcPts val="0"/>
                        </a:spcBef>
                        <a:spcAft>
                          <a:spcPts val="0"/>
                        </a:spcAft>
                        <a:buNone/>
                      </a:pPr>
                      <a:r>
                        <a:rPr lang="en" sz="1200" i="1"/>
                        <a:t>*  </a:t>
                      </a:r>
                      <a:r>
                        <a:rPr lang="en" sz="1200"/>
                        <a:t>     replication</a:t>
                      </a:r>
                      <a:endParaRPr sz="1200"/>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r h="329875">
                <a:tc>
                  <a:txBody>
                    <a:bodyPr/>
                    <a:lstStyle/>
                    <a:p>
                      <a:pPr marL="0" lvl="0" indent="0" algn="l" rtl="0">
                        <a:spcBef>
                          <a:spcPts val="0"/>
                        </a:spcBef>
                        <a:spcAft>
                          <a:spcPts val="0"/>
                        </a:spcAft>
                        <a:buNone/>
                      </a:pPr>
                      <a:r>
                        <a:rPr lang="en" sz="1200" i="1"/>
                        <a:t>.split()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2"/>
                  </a:ext>
                </a:extLst>
              </a:tr>
              <a:tr h="320125">
                <a:tc>
                  <a:txBody>
                    <a:bodyPr/>
                    <a:lstStyle/>
                    <a:p>
                      <a:pPr marL="0" lvl="0" indent="0" algn="l" rtl="0">
                        <a:spcBef>
                          <a:spcPts val="0"/>
                        </a:spcBef>
                        <a:spcAft>
                          <a:spcPts val="0"/>
                        </a:spcAft>
                        <a:buNone/>
                      </a:pPr>
                      <a:r>
                        <a:rPr lang="en" sz="1200" i="1"/>
                        <a:t>.reverse()</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3"/>
                  </a:ext>
                </a:extLst>
              </a:tr>
              <a:tr h="349350">
                <a:tc>
                  <a:txBody>
                    <a:bodyPr/>
                    <a:lstStyle/>
                    <a:p>
                      <a:pPr marL="0" lvl="0" indent="0" algn="l" rtl="0">
                        <a:spcBef>
                          <a:spcPts val="0"/>
                        </a:spcBef>
                        <a:spcAft>
                          <a:spcPts val="0"/>
                        </a:spcAft>
                        <a:buNone/>
                      </a:pPr>
                      <a:r>
                        <a:rPr lang="en" sz="1200" i="1"/>
                        <a:t>.sort()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4"/>
                  </a:ext>
                </a:extLst>
              </a:tr>
              <a:tr h="349350">
                <a:tc>
                  <a:txBody>
                    <a:bodyPr/>
                    <a:lstStyle/>
                    <a:p>
                      <a:pPr marL="0" lvl="0" indent="0" algn="l" rtl="0">
                        <a:spcBef>
                          <a:spcPts val="0"/>
                        </a:spcBef>
                        <a:spcAft>
                          <a:spcPts val="0"/>
                        </a:spcAft>
                        <a:buNone/>
                      </a:pPr>
                      <a:r>
                        <a:rPr lang="en" sz="1200" i="1"/>
                        <a:t>.append(&lt;element&gt;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5"/>
                  </a:ext>
                </a:extLst>
              </a:tr>
              <a:tr h="349350">
                <a:tc>
                  <a:txBody>
                    <a:bodyPr/>
                    <a:lstStyle/>
                    <a:p>
                      <a:pPr marL="0" lvl="0" indent="0" algn="l" rtl="0">
                        <a:spcBef>
                          <a:spcPts val="0"/>
                        </a:spcBef>
                        <a:spcAft>
                          <a:spcPts val="0"/>
                        </a:spcAft>
                        <a:buNone/>
                      </a:pPr>
                      <a:r>
                        <a:rPr lang="en" sz="1200" i="1"/>
                        <a:t>.remove(element)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6"/>
                  </a:ext>
                </a:extLst>
              </a:tr>
              <a:tr h="349350">
                <a:tc>
                  <a:txBody>
                    <a:bodyPr/>
                    <a:lstStyle/>
                    <a:p>
                      <a:pPr marL="0" lvl="0" indent="0" algn="l" rtl="0">
                        <a:spcBef>
                          <a:spcPts val="0"/>
                        </a:spcBef>
                        <a:spcAft>
                          <a:spcPts val="0"/>
                        </a:spcAft>
                        <a:buNone/>
                      </a:pPr>
                      <a:r>
                        <a:rPr lang="en" sz="1200" i="1"/>
                        <a:t>.pop(#)</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7"/>
                  </a:ext>
                </a:extLst>
              </a:tr>
              <a:tr h="349350">
                <a:tc>
                  <a:txBody>
                    <a:bodyPr/>
                    <a:lstStyle/>
                    <a:p>
                      <a:pPr marL="0" lvl="0" indent="0" algn="l" rtl="0">
                        <a:spcBef>
                          <a:spcPts val="0"/>
                        </a:spcBef>
                        <a:spcAft>
                          <a:spcPts val="0"/>
                        </a:spcAft>
                        <a:buNone/>
                      </a:pPr>
                      <a:r>
                        <a:rPr lang="en" sz="1200" i="1">
                          <a:solidFill>
                            <a:schemeClr val="dk2"/>
                          </a:solidFill>
                        </a:rPr>
                        <a:t>.insert(#, &lt;element&gt;)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8"/>
                  </a:ext>
                </a:extLst>
              </a:tr>
              <a:tr h="349350">
                <a:tc>
                  <a:txBody>
                    <a:bodyPr/>
                    <a:lstStyle/>
                    <a:p>
                      <a:pPr marL="0" lvl="0" indent="0" algn="l" rtl="0">
                        <a:spcBef>
                          <a:spcPts val="0"/>
                        </a:spcBef>
                        <a:spcAft>
                          <a:spcPts val="0"/>
                        </a:spcAft>
                        <a:buNone/>
                      </a:pPr>
                      <a:r>
                        <a:rPr lang="en" sz="1200" i="1"/>
                        <a:t>.clear()</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211" name="Google Shape;211;p24"/>
          <p:cNvPicPr preferRelativeResize="0"/>
          <p:nvPr/>
        </p:nvPicPr>
        <p:blipFill>
          <a:blip r:embed="rId4">
            <a:alphaModFix/>
          </a:blip>
          <a:stretch>
            <a:fillRect/>
          </a:stretch>
        </p:blipFill>
        <p:spPr>
          <a:xfrm>
            <a:off x="3146690" y="1161563"/>
            <a:ext cx="1723207" cy="542825"/>
          </a:xfrm>
          <a:prstGeom prst="rect">
            <a:avLst/>
          </a:prstGeom>
          <a:noFill/>
          <a:ln>
            <a:noFill/>
          </a:ln>
        </p:spPr>
      </p:pic>
      <p:pic>
        <p:nvPicPr>
          <p:cNvPr id="212" name="Google Shape;212;p24"/>
          <p:cNvPicPr preferRelativeResize="0"/>
          <p:nvPr/>
        </p:nvPicPr>
        <p:blipFill>
          <a:blip r:embed="rId5">
            <a:alphaModFix/>
          </a:blip>
          <a:stretch>
            <a:fillRect/>
          </a:stretch>
        </p:blipFill>
        <p:spPr>
          <a:xfrm>
            <a:off x="3146690" y="1870538"/>
            <a:ext cx="4475509" cy="592350"/>
          </a:xfrm>
          <a:prstGeom prst="rect">
            <a:avLst/>
          </a:prstGeom>
          <a:noFill/>
          <a:ln>
            <a:noFill/>
          </a:ln>
        </p:spPr>
      </p:pic>
      <p:pic>
        <p:nvPicPr>
          <p:cNvPr id="213" name="Google Shape;213;p24"/>
          <p:cNvPicPr preferRelativeResize="0"/>
          <p:nvPr/>
        </p:nvPicPr>
        <p:blipFill>
          <a:blip r:embed="rId6">
            <a:alphaModFix/>
          </a:blip>
          <a:stretch>
            <a:fillRect/>
          </a:stretch>
        </p:blipFill>
        <p:spPr>
          <a:xfrm>
            <a:off x="3182191" y="2698763"/>
            <a:ext cx="1654550" cy="1013785"/>
          </a:xfrm>
          <a:prstGeom prst="rect">
            <a:avLst/>
          </a:prstGeom>
          <a:noFill/>
          <a:ln>
            <a:noFill/>
          </a:ln>
        </p:spPr>
      </p:pic>
      <p:sp>
        <p:nvSpPr>
          <p:cNvPr id="214" name="Google Shape;214;p24"/>
          <p:cNvSpPr txBox="1"/>
          <p:nvPr/>
        </p:nvSpPr>
        <p:spPr>
          <a:xfrm>
            <a:off x="6229290" y="919315"/>
            <a:ext cx="1467000" cy="4707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Try them all!</a:t>
            </a:r>
            <a:endParaRPr>
              <a:latin typeface="Lato"/>
              <a:ea typeface="Lato"/>
              <a:cs typeface="Lato"/>
              <a:sym typeface="Lato"/>
            </a:endParaRPr>
          </a:p>
        </p:txBody>
      </p:sp>
      <p:pic>
        <p:nvPicPr>
          <p:cNvPr id="215" name="Google Shape;215;p24"/>
          <p:cNvPicPr preferRelativeResize="0"/>
          <p:nvPr/>
        </p:nvPicPr>
        <p:blipFill>
          <a:blip r:embed="rId7">
            <a:alphaModFix/>
          </a:blip>
          <a:stretch>
            <a:fillRect/>
          </a:stretch>
        </p:blipFill>
        <p:spPr>
          <a:xfrm>
            <a:off x="3219415" y="3794849"/>
            <a:ext cx="1152750" cy="855265"/>
          </a:xfrm>
          <a:prstGeom prst="rect">
            <a:avLst/>
          </a:prstGeom>
          <a:noFill/>
          <a:ln>
            <a:noFill/>
          </a:ln>
        </p:spPr>
      </p:pic>
      <p:pic>
        <p:nvPicPr>
          <p:cNvPr id="216" name="Google Shape;216;p24"/>
          <p:cNvPicPr preferRelativeResize="0"/>
          <p:nvPr/>
        </p:nvPicPr>
        <p:blipFill>
          <a:blip r:embed="rId8">
            <a:alphaModFix/>
          </a:blip>
          <a:stretch>
            <a:fillRect/>
          </a:stretch>
        </p:blipFill>
        <p:spPr>
          <a:xfrm>
            <a:off x="5459765" y="2698763"/>
            <a:ext cx="1605927" cy="569550"/>
          </a:xfrm>
          <a:prstGeom prst="rect">
            <a:avLst/>
          </a:prstGeom>
          <a:noFill/>
          <a:ln>
            <a:noFill/>
          </a:ln>
        </p:spPr>
      </p:pic>
      <p:pic>
        <p:nvPicPr>
          <p:cNvPr id="217" name="Google Shape;217;p24"/>
          <p:cNvPicPr preferRelativeResize="0"/>
          <p:nvPr/>
        </p:nvPicPr>
        <p:blipFill>
          <a:blip r:embed="rId9">
            <a:alphaModFix/>
          </a:blip>
          <a:stretch>
            <a:fillRect/>
          </a:stretch>
        </p:blipFill>
        <p:spPr>
          <a:xfrm>
            <a:off x="5508440" y="3375438"/>
            <a:ext cx="1557250" cy="675110"/>
          </a:xfrm>
          <a:prstGeom prst="rect">
            <a:avLst/>
          </a:prstGeom>
          <a:noFill/>
          <a:ln>
            <a:noFill/>
          </a:ln>
        </p:spPr>
      </p:pic>
      <p:pic>
        <p:nvPicPr>
          <p:cNvPr id="218" name="Google Shape;218;p24"/>
          <p:cNvPicPr preferRelativeResize="0"/>
          <p:nvPr/>
        </p:nvPicPr>
        <p:blipFill>
          <a:blip r:embed="rId10">
            <a:alphaModFix/>
          </a:blip>
          <a:stretch>
            <a:fillRect/>
          </a:stretch>
        </p:blipFill>
        <p:spPr>
          <a:xfrm>
            <a:off x="5508440" y="4157675"/>
            <a:ext cx="1557250" cy="5428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1589719" y="347350"/>
            <a:ext cx="62151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 Encoder - Decoder</a:t>
            </a:r>
            <a:endParaRPr sz="2400"/>
          </a:p>
        </p:txBody>
      </p:sp>
      <p:sp>
        <p:nvSpPr>
          <p:cNvPr id="226" name="Google Shape;226;p25"/>
          <p:cNvSpPr txBox="1">
            <a:spLocks noGrp="1"/>
          </p:cNvSpPr>
          <p:nvPr>
            <p:ph type="body" idx="1"/>
          </p:nvPr>
        </p:nvSpPr>
        <p:spPr>
          <a:xfrm>
            <a:off x="1589719" y="905950"/>
            <a:ext cx="3370500" cy="18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CC0000"/>
                </a:solidFill>
              </a:rPr>
              <a:t>The Requirements</a:t>
            </a:r>
            <a:endParaRPr sz="2100" b="1">
              <a:solidFill>
                <a:srgbClr val="CC0000"/>
              </a:solidFill>
            </a:endParaRPr>
          </a:p>
          <a:p>
            <a:pPr marL="457200" lvl="0" indent="-330200" algn="l" rtl="0">
              <a:spcBef>
                <a:spcPts val="0"/>
              </a:spcBef>
              <a:spcAft>
                <a:spcPts val="0"/>
              </a:spcAft>
              <a:buSzPts val="1600"/>
              <a:buChar char="●"/>
            </a:pPr>
            <a:r>
              <a:rPr lang="en" sz="1600"/>
              <a:t>Either:</a:t>
            </a:r>
            <a:endParaRPr sz="1600"/>
          </a:p>
          <a:p>
            <a:pPr marL="914400" lvl="1" indent="-330200" algn="l" rtl="0">
              <a:spcBef>
                <a:spcPts val="0"/>
              </a:spcBef>
              <a:spcAft>
                <a:spcPts val="0"/>
              </a:spcAft>
              <a:buSzPts val="1600"/>
              <a:buChar char="○"/>
            </a:pPr>
            <a:r>
              <a:rPr lang="en" sz="1600"/>
              <a:t>Receives a text and convert it to Unicode</a:t>
            </a:r>
            <a:endParaRPr sz="1600"/>
          </a:p>
          <a:p>
            <a:pPr marL="914400" lvl="1" indent="-330200" algn="l" rtl="0">
              <a:spcBef>
                <a:spcPts val="0"/>
              </a:spcBef>
              <a:spcAft>
                <a:spcPts val="0"/>
              </a:spcAft>
              <a:buSzPts val="1600"/>
              <a:buChar char="○"/>
            </a:pPr>
            <a:r>
              <a:rPr lang="en" sz="1600"/>
              <a:t>Receives an Unicode and convert it to text</a:t>
            </a:r>
            <a:endParaRPr sz="1600"/>
          </a:p>
        </p:txBody>
      </p:sp>
      <p:pic>
        <p:nvPicPr>
          <p:cNvPr id="227" name="Google Shape;227;p25"/>
          <p:cNvPicPr preferRelativeResize="0"/>
          <p:nvPr/>
        </p:nvPicPr>
        <p:blipFill>
          <a:blip r:embed="rId3">
            <a:alphaModFix/>
          </a:blip>
          <a:stretch>
            <a:fillRect/>
          </a:stretch>
        </p:blipFill>
        <p:spPr>
          <a:xfrm>
            <a:off x="2806140" y="3144094"/>
            <a:ext cx="937650" cy="974850"/>
          </a:xfrm>
          <a:prstGeom prst="rect">
            <a:avLst/>
          </a:prstGeom>
          <a:noFill/>
          <a:ln>
            <a:noFill/>
          </a:ln>
        </p:spPr>
      </p:pic>
      <p:sp>
        <p:nvSpPr>
          <p:cNvPr id="228" name="Google Shape;228;p25"/>
          <p:cNvSpPr txBox="1">
            <a:spLocks noGrp="1"/>
          </p:cNvSpPr>
          <p:nvPr>
            <p:ph type="body" idx="1"/>
          </p:nvPr>
        </p:nvSpPr>
        <p:spPr>
          <a:xfrm>
            <a:off x="4754544" y="906550"/>
            <a:ext cx="3050400" cy="15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CC0000"/>
                </a:solidFill>
              </a:rPr>
              <a:t>The “algorithmic heart”</a:t>
            </a:r>
            <a:endParaRPr sz="2100" b="1">
              <a:solidFill>
                <a:srgbClr val="CC0000"/>
              </a:solidFill>
            </a:endParaRPr>
          </a:p>
          <a:p>
            <a:pPr marL="457200" lvl="0" indent="-330200" algn="l" rtl="0">
              <a:spcBef>
                <a:spcPts val="1000"/>
              </a:spcBef>
              <a:spcAft>
                <a:spcPts val="0"/>
              </a:spcAft>
              <a:buSzPts val="1600"/>
              <a:buChar char="●"/>
            </a:pPr>
            <a:r>
              <a:rPr lang="en" sz="1600"/>
              <a:t>for all chars		</a:t>
            </a:r>
            <a:r>
              <a:rPr lang="en" sz="1600" i="1"/>
              <a:t>ord()</a:t>
            </a:r>
            <a:endParaRPr sz="1600" i="1"/>
          </a:p>
          <a:p>
            <a:pPr marL="457200" lvl="0" indent="-330200" algn="l" rtl="0">
              <a:spcBef>
                <a:spcPts val="0"/>
              </a:spcBef>
              <a:spcAft>
                <a:spcPts val="0"/>
              </a:spcAft>
              <a:buSzPts val="1600"/>
              <a:buChar char="●"/>
            </a:pPr>
            <a:r>
              <a:rPr lang="en" sz="1600"/>
              <a:t>for all numbers		</a:t>
            </a:r>
            <a:r>
              <a:rPr lang="en" sz="1600" i="1"/>
              <a:t>chr()</a:t>
            </a:r>
            <a:endParaRPr sz="1600"/>
          </a:p>
          <a:p>
            <a:pPr marL="742950" lvl="1" indent="-330200" algn="l" rtl="0">
              <a:spcBef>
                <a:spcPts val="0"/>
              </a:spcBef>
              <a:spcAft>
                <a:spcPts val="0"/>
              </a:spcAft>
              <a:buSzPts val="1600"/>
              <a:buChar char="○"/>
            </a:pPr>
            <a:r>
              <a:rPr lang="en" sz="1600"/>
              <a:t>It needs a split()</a:t>
            </a:r>
            <a:endParaRPr sz="1600"/>
          </a:p>
        </p:txBody>
      </p:sp>
      <p:pic>
        <p:nvPicPr>
          <p:cNvPr id="229" name="Google Shape;229;p25"/>
          <p:cNvPicPr preferRelativeResize="0"/>
          <p:nvPr/>
        </p:nvPicPr>
        <p:blipFill>
          <a:blip r:embed="rId4">
            <a:alphaModFix/>
          </a:blip>
          <a:stretch>
            <a:fillRect/>
          </a:stretch>
        </p:blipFill>
        <p:spPr>
          <a:xfrm>
            <a:off x="4209019" y="2571750"/>
            <a:ext cx="3595801" cy="2119550"/>
          </a:xfrm>
          <a:prstGeom prst="rect">
            <a:avLst/>
          </a:prstGeom>
          <a:noFill/>
          <a:ln w="28575" cap="flat" cmpd="sng">
            <a:solidFill>
              <a:srgbClr val="CC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1BDF72-B38B-52E5-04A8-326958E5D6F8}"/>
              </a:ext>
            </a:extLst>
          </p:cNvPr>
          <p:cNvSpPr txBox="1"/>
          <p:nvPr/>
        </p:nvSpPr>
        <p:spPr>
          <a:xfrm>
            <a:off x="144325" y="355759"/>
            <a:ext cx="5009322" cy="2839239"/>
          </a:xfrm>
          <a:prstGeom prst="rect">
            <a:avLst/>
          </a:prstGeom>
          <a:noFill/>
        </p:spPr>
        <p:txBody>
          <a:bodyPr wrap="square">
            <a:spAutoFit/>
          </a:bodyPr>
          <a:lstStyle/>
          <a:p>
            <a:r>
              <a:rPr lang="en-US" sz="1050" b="1" dirty="0"/>
              <a:t>Input and output</a:t>
            </a:r>
          </a:p>
          <a:p>
            <a:r>
              <a:rPr lang="en-US" sz="1050" dirty="0"/>
              <a:t>The simplest way to provide input data is illustrated in </a:t>
            </a:r>
            <a:r>
              <a:rPr lang="en-US" sz="1050" dirty="0" err="1">
                <a:latin typeface="Courier New" panose="02070309020205020404" pitchFamily="49" charset="0"/>
                <a:cs typeface="Courier New" panose="02070309020205020404" pitchFamily="49" charset="0"/>
              </a:rPr>
              <a:t>useargument.py</a:t>
            </a:r>
            <a:r>
              <a:rPr lang="en-US" sz="1050" dirty="0">
                <a:latin typeface="Courier New" panose="02070309020205020404" pitchFamily="49" charset="0"/>
                <a:cs typeface="Courier New" panose="02070309020205020404" pitchFamily="49" charset="0"/>
              </a:rPr>
              <a:t> </a:t>
            </a:r>
            <a:r>
              <a:rPr lang="en-US" sz="1050" dirty="0"/>
              <a:t>(PROGRAM 1.1.2). Whenever you run the program </a:t>
            </a:r>
            <a:r>
              <a:rPr lang="en-US" sz="1050" dirty="0" err="1">
                <a:latin typeface="Courier New" panose="02070309020205020404" pitchFamily="49" charset="0"/>
                <a:cs typeface="Courier New" panose="02070309020205020404" pitchFamily="49" charset="0"/>
              </a:rPr>
              <a:t>useargument.py</a:t>
            </a:r>
            <a:r>
              <a:rPr lang="en-US" sz="1050" dirty="0">
                <a:latin typeface="Courier New" panose="02070309020205020404" pitchFamily="49" charset="0"/>
                <a:cs typeface="Courier New" panose="02070309020205020404" pitchFamily="49" charset="0"/>
              </a:rPr>
              <a:t>,</a:t>
            </a:r>
            <a:r>
              <a:rPr lang="en-US" sz="1050" dirty="0"/>
              <a:t> it accepts the command-line argument that you type after the program name and writes it back out to the terminal as part of the message. The result of executing this program depends on what you type after the program name. You can run the program with different command-line arguments and get different written results.</a:t>
            </a:r>
          </a:p>
          <a:p>
            <a:endParaRPr lang="en-US" sz="1050" dirty="0"/>
          </a:p>
          <a:p>
            <a:r>
              <a:rPr lang="en-US" sz="1050" dirty="0"/>
              <a:t>In </a:t>
            </a:r>
            <a:r>
              <a:rPr lang="en-US" sz="1050" dirty="0" err="1">
                <a:latin typeface="Courier New" panose="02070309020205020404" pitchFamily="49" charset="0"/>
                <a:cs typeface="Courier New" panose="02070309020205020404" pitchFamily="49" charset="0"/>
              </a:rPr>
              <a:t>useargument.py</a:t>
            </a:r>
            <a:r>
              <a:rPr lang="en-US" sz="1050" dirty="0"/>
              <a:t>, the statement import sys tells Python that you wish to use the features defined in the sys module. One of those features, named </a:t>
            </a:r>
            <a:r>
              <a:rPr lang="en-US" sz="1050" dirty="0" err="1">
                <a:latin typeface="Courier New" panose="02070309020205020404" pitchFamily="49" charset="0"/>
                <a:cs typeface="Courier New" panose="02070309020205020404" pitchFamily="49" charset="0"/>
              </a:rPr>
              <a:t>argv</a:t>
            </a:r>
            <a:r>
              <a:rPr lang="en-US" sz="1050" dirty="0">
                <a:latin typeface="Courier New" panose="02070309020205020404" pitchFamily="49" charset="0"/>
                <a:cs typeface="Courier New" panose="02070309020205020404" pitchFamily="49" charset="0"/>
              </a:rPr>
              <a:t>, </a:t>
            </a:r>
            <a:r>
              <a:rPr lang="en-US" sz="1050" dirty="0"/>
              <a:t>is a list of command-line arguments (which appear after “python </a:t>
            </a:r>
            <a:r>
              <a:rPr lang="en-US" sz="1050" dirty="0" err="1">
                <a:latin typeface="Courier New" panose="02070309020205020404" pitchFamily="49" charset="0"/>
                <a:cs typeface="Courier New" panose="02070309020205020404" pitchFamily="49" charset="0"/>
              </a:rPr>
              <a:t>useargument.py</a:t>
            </a:r>
            <a:r>
              <a:rPr lang="en-US" sz="1050" dirty="0"/>
              <a:t>” on the command line, delimited by spaces).  </a:t>
            </a:r>
            <a:r>
              <a:rPr lang="en-US" sz="1050" dirty="0" err="1"/>
              <a:t>sys.argv</a:t>
            </a:r>
            <a:r>
              <a:rPr lang="en-US" sz="1050" dirty="0"/>
              <a:t>[1] is the first command-line argument that you type after the program name, </a:t>
            </a:r>
            <a:r>
              <a:rPr lang="en-US" sz="1050" dirty="0" err="1">
                <a:latin typeface="Courier New" panose="02070309020205020404" pitchFamily="49" charset="0"/>
                <a:cs typeface="Courier New" panose="02070309020205020404" pitchFamily="49" charset="0"/>
              </a:rPr>
              <a:t>sys.argv</a:t>
            </a:r>
            <a:r>
              <a:rPr lang="en-US" sz="1050" dirty="0"/>
              <a:t>[2] is the second command-line argument that you type after the program name, and so forth. You can use </a:t>
            </a:r>
            <a:r>
              <a:rPr lang="en-US" sz="1050" dirty="0" err="1"/>
              <a:t>sys.argv</a:t>
            </a:r>
            <a:r>
              <a:rPr lang="en-US" sz="1050" dirty="0"/>
              <a:t>[1] within your program’s body to represent the string that you type on the command line when you execute it, just as in </a:t>
            </a:r>
            <a:r>
              <a:rPr lang="en-US" sz="1050" dirty="0" err="1">
                <a:latin typeface="Courier New" panose="02070309020205020404" pitchFamily="49" charset="0"/>
                <a:cs typeface="Courier New" panose="02070309020205020404" pitchFamily="49" charset="0"/>
              </a:rPr>
              <a:t>useargument.py</a:t>
            </a:r>
            <a:r>
              <a:rPr lang="en-US" sz="1050" dirty="0"/>
              <a:t>.</a:t>
            </a:r>
          </a:p>
          <a:p>
            <a:endParaRPr lang="en-US" sz="1050" dirty="0"/>
          </a:p>
        </p:txBody>
      </p:sp>
      <p:pic>
        <p:nvPicPr>
          <p:cNvPr id="5" name="Picture 4" descr="Diagram, box and whisker chart&#10;&#10;Description automatically generated">
            <a:extLst>
              <a:ext uri="{FF2B5EF4-FFF2-40B4-BE49-F238E27FC236}">
                <a16:creationId xmlns:a16="http://schemas.microsoft.com/office/drawing/2014/main" id="{A8F379DD-A368-AEAB-CC4B-2DEE268D8023}"/>
              </a:ext>
            </a:extLst>
          </p:cNvPr>
          <p:cNvPicPr>
            <a:picLocks noChangeAspect="1"/>
          </p:cNvPicPr>
          <p:nvPr/>
        </p:nvPicPr>
        <p:blipFill>
          <a:blip r:embed="rId2"/>
          <a:stretch>
            <a:fillRect/>
          </a:stretch>
        </p:blipFill>
        <p:spPr>
          <a:xfrm>
            <a:off x="5153647" y="1373464"/>
            <a:ext cx="3790950" cy="2828925"/>
          </a:xfrm>
          <a:prstGeom prst="rect">
            <a:avLst/>
          </a:prstGeom>
        </p:spPr>
      </p:pic>
    </p:spTree>
    <p:extLst>
      <p:ext uri="{BB962C8B-B14F-4D97-AF65-F5344CB8AC3E}">
        <p14:creationId xmlns:p14="http://schemas.microsoft.com/office/powerpoint/2010/main" val="139956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D4B34-95DA-A441-F357-757F5542C695}"/>
              </a:ext>
            </a:extLst>
          </p:cNvPr>
          <p:cNvSpPr txBox="1"/>
          <p:nvPr/>
        </p:nvSpPr>
        <p:spPr>
          <a:xfrm>
            <a:off x="475215" y="211210"/>
            <a:ext cx="7992925" cy="1223412"/>
          </a:xfrm>
          <a:prstGeom prst="rect">
            <a:avLst/>
          </a:prstGeom>
          <a:noFill/>
        </p:spPr>
        <p:txBody>
          <a:bodyPr wrap="square">
            <a:spAutoFit/>
          </a:bodyPr>
          <a:lstStyle/>
          <a:p>
            <a:r>
              <a:rPr lang="en-US" sz="1050" dirty="0"/>
              <a:t>Another basic function of a program is its ability to respond to basic information from the user to control what the program does. The simple model that </a:t>
            </a:r>
            <a:r>
              <a:rPr lang="en-US" sz="1050" dirty="0">
                <a:latin typeface="Courier New" panose="02070309020205020404" pitchFamily="49" charset="0"/>
                <a:cs typeface="Courier New" panose="02070309020205020404" pitchFamily="49" charset="0"/>
              </a:rPr>
              <a:t>useargument.py </a:t>
            </a:r>
            <a:r>
              <a:rPr lang="en-US" sz="1050" dirty="0"/>
              <a:t>represents will suffice to allow us to consider Python’s basic programming mechanism and to address all sorts of interesting computational problems.</a:t>
            </a:r>
          </a:p>
          <a:p>
            <a:endParaRPr lang="en-US" sz="1050" dirty="0"/>
          </a:p>
          <a:p>
            <a:r>
              <a:rPr lang="en-US" sz="1050" dirty="0"/>
              <a:t>Stepping back, we can see that </a:t>
            </a:r>
            <a:r>
              <a:rPr lang="en-US" sz="1050" dirty="0">
                <a:latin typeface="Courier New" panose="02070309020205020404" pitchFamily="49" charset="0"/>
                <a:cs typeface="Courier New" panose="02070309020205020404" pitchFamily="49" charset="0"/>
              </a:rPr>
              <a:t>useargument.py </a:t>
            </a:r>
            <a:r>
              <a:rPr lang="en-US" sz="1050" dirty="0"/>
              <a:t>does neither more nor less than map a string of characters (the argument) into another string of characters (the message written back to the terminal). When using it, we might think of our Python program as a black box that converts our input string to some output string.</a:t>
            </a:r>
          </a:p>
        </p:txBody>
      </p:sp>
      <p:pic>
        <p:nvPicPr>
          <p:cNvPr id="5" name="Picture 4" descr="Graphical user interface, text, application, email&#10;&#10;Description automatically generated">
            <a:extLst>
              <a:ext uri="{FF2B5EF4-FFF2-40B4-BE49-F238E27FC236}">
                <a16:creationId xmlns:a16="http://schemas.microsoft.com/office/drawing/2014/main" id="{24808743-1E88-8779-A10C-A4AF4A0D0954}"/>
              </a:ext>
            </a:extLst>
          </p:cNvPr>
          <p:cNvPicPr>
            <a:picLocks noChangeAspect="1"/>
          </p:cNvPicPr>
          <p:nvPr/>
        </p:nvPicPr>
        <p:blipFill>
          <a:blip r:embed="rId2"/>
          <a:stretch>
            <a:fillRect/>
          </a:stretch>
        </p:blipFill>
        <p:spPr>
          <a:xfrm>
            <a:off x="310944" y="2178496"/>
            <a:ext cx="8328299" cy="2688077"/>
          </a:xfrm>
          <a:prstGeom prst="rect">
            <a:avLst/>
          </a:prstGeom>
        </p:spPr>
      </p:pic>
    </p:spTree>
    <p:extLst>
      <p:ext uri="{BB962C8B-B14F-4D97-AF65-F5344CB8AC3E}">
        <p14:creationId xmlns:p14="http://schemas.microsoft.com/office/powerpoint/2010/main" val="366906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8CC06A-D362-32FC-3D6C-DEE7673C447B}"/>
              </a:ext>
            </a:extLst>
          </p:cNvPr>
          <p:cNvSpPr txBox="1"/>
          <p:nvPr/>
        </p:nvSpPr>
        <p:spPr>
          <a:xfrm>
            <a:off x="414724" y="333751"/>
            <a:ext cx="8139241" cy="2031325"/>
          </a:xfrm>
          <a:prstGeom prst="rect">
            <a:avLst/>
          </a:prstGeom>
          <a:noFill/>
        </p:spPr>
        <p:txBody>
          <a:bodyPr wrap="square">
            <a:spAutoFit/>
          </a:bodyPr>
          <a:lstStyle/>
          <a:p>
            <a:r>
              <a:rPr lang="en-US" sz="1050" b="1" dirty="0"/>
              <a:t>Converting numbers to strings for output</a:t>
            </a:r>
          </a:p>
          <a:p>
            <a:r>
              <a:rPr lang="en-US" sz="1050" dirty="0"/>
              <a:t>Python provides the built-in function str() to convert numbers to strings. For example, </a:t>
            </a:r>
            <a:r>
              <a:rPr lang="en-US" sz="1050" dirty="0">
                <a:latin typeface="Courier New" panose="02070309020205020404" pitchFamily="49" charset="0"/>
                <a:cs typeface="Courier New" panose="02070309020205020404" pitchFamily="49" charset="0"/>
              </a:rPr>
              <a:t>str(123) </a:t>
            </a:r>
            <a:r>
              <a:rPr lang="en-US" sz="1050" dirty="0"/>
              <a:t>evaluates to the str object '123', and str(123.45) evaluates to the str object '123.45'. If the argument to either stdio.write() or </a:t>
            </a:r>
            <a:r>
              <a:rPr lang="en-US" sz="1050" dirty="0">
                <a:latin typeface="Courier New" panose="02070309020205020404" pitchFamily="49" charset="0"/>
                <a:cs typeface="Courier New" panose="02070309020205020404" pitchFamily="49" charset="0"/>
              </a:rPr>
              <a:t>stdio.writeln() </a:t>
            </a:r>
            <a:r>
              <a:rPr lang="en-US" sz="1050" dirty="0"/>
              <a:t>is not of type str, then these two functions automatically call the str() function on its argument to generate the string representation. For example, stdio.write(123), stdio.write(str(123)), and stdio.write('123') all write 123.</a:t>
            </a:r>
          </a:p>
          <a:p>
            <a:endParaRPr lang="en-US" sz="1050" dirty="0"/>
          </a:p>
          <a:p>
            <a:r>
              <a:rPr lang="en-US" sz="1050" dirty="0"/>
              <a:t>Our most frequent use of the string concatenation operator is to chain together the results of a computation for output with stdio.write() and stdio.writeln(), often in conjunction with the str() function, as in this example:</a:t>
            </a:r>
          </a:p>
          <a:p>
            <a:endParaRPr lang="en-US" sz="1050" dirty="0"/>
          </a:p>
          <a:p>
            <a:endParaRPr lang="en-US" sz="1050" dirty="0"/>
          </a:p>
          <a:p>
            <a:endParaRPr lang="en-US" sz="1050" dirty="0"/>
          </a:p>
          <a:p>
            <a:r>
              <a:rPr lang="en-US" sz="1050" dirty="0">
                <a:latin typeface="Courier New" panose="02070309020205020404" pitchFamily="49" charset="0"/>
                <a:cs typeface="Courier New" panose="02070309020205020404" pitchFamily="49" charset="0"/>
              </a:rPr>
              <a:t>stdio.writeln(str(a) + ' + ' + str(b) + ' = ' + str(a+b))</a:t>
            </a:r>
          </a:p>
        </p:txBody>
      </p:sp>
      <p:sp>
        <p:nvSpPr>
          <p:cNvPr id="5" name="TextBox 4">
            <a:extLst>
              <a:ext uri="{FF2B5EF4-FFF2-40B4-BE49-F238E27FC236}">
                <a16:creationId xmlns:a16="http://schemas.microsoft.com/office/drawing/2014/main" id="{659D7189-7220-C22C-8C4C-6E52F6FEFB8C}"/>
              </a:ext>
            </a:extLst>
          </p:cNvPr>
          <p:cNvSpPr txBox="1"/>
          <p:nvPr/>
        </p:nvSpPr>
        <p:spPr>
          <a:xfrm>
            <a:off x="868834" y="3583970"/>
            <a:ext cx="7073471" cy="577081"/>
          </a:xfrm>
          <a:prstGeom prst="rect">
            <a:avLst/>
          </a:prstGeom>
          <a:noFill/>
        </p:spPr>
        <p:txBody>
          <a:bodyPr wrap="square">
            <a:spAutoFit/>
          </a:bodyPr>
          <a:lstStyle/>
          <a:p>
            <a:r>
              <a:rPr lang="en-US" sz="1050" dirty="0"/>
              <a:t>If </a:t>
            </a:r>
            <a:r>
              <a:rPr lang="en-US" sz="1050" dirty="0">
                <a:latin typeface="Courier New" panose="02070309020205020404" pitchFamily="49" charset="0"/>
                <a:cs typeface="Courier New" panose="02070309020205020404" pitchFamily="49" charset="0"/>
              </a:rPr>
              <a:t>a </a:t>
            </a:r>
            <a:r>
              <a:rPr lang="en-US" sz="1050" dirty="0"/>
              <a:t>and </a:t>
            </a:r>
            <a:r>
              <a:rPr lang="en-US" sz="1050" dirty="0">
                <a:latin typeface="Courier New" panose="02070309020205020404" pitchFamily="49" charset="0"/>
                <a:cs typeface="Courier New" panose="02070309020205020404" pitchFamily="49" charset="0"/>
              </a:rPr>
              <a:t>b</a:t>
            </a:r>
            <a:r>
              <a:rPr lang="en-US" sz="1050" dirty="0"/>
              <a:t> are int objects whose values are 1234 and 99, respectively, then that statement writes the line of output 1234 + 99 = 1333. We consider the str data type first precisely because we need it to produce this sort of output in programs that process other types of data.</a:t>
            </a:r>
          </a:p>
        </p:txBody>
      </p:sp>
    </p:spTree>
    <p:extLst>
      <p:ext uri="{BB962C8B-B14F-4D97-AF65-F5344CB8AC3E}">
        <p14:creationId xmlns:p14="http://schemas.microsoft.com/office/powerpoint/2010/main" val="266222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9FC5E2-6160-310E-C681-45D1DFF9BC9E}"/>
              </a:ext>
            </a:extLst>
          </p:cNvPr>
          <p:cNvSpPr txBox="1"/>
          <p:nvPr/>
        </p:nvSpPr>
        <p:spPr>
          <a:xfrm>
            <a:off x="407773" y="497093"/>
            <a:ext cx="8173994" cy="1384995"/>
          </a:xfrm>
          <a:prstGeom prst="rect">
            <a:avLst/>
          </a:prstGeom>
          <a:noFill/>
        </p:spPr>
        <p:txBody>
          <a:bodyPr wrap="square">
            <a:spAutoFit/>
          </a:bodyPr>
          <a:lstStyle/>
          <a:p>
            <a:r>
              <a:rPr lang="en-US" sz="1050" b="1" dirty="0"/>
              <a:t>Converting strings to numbers for input</a:t>
            </a:r>
          </a:p>
          <a:p>
            <a:r>
              <a:rPr lang="en-US" sz="1050" dirty="0"/>
              <a:t>Python also provides built-in functions to convert strings (such as the ones we type as command-line arguments) to numeric objects. We use the Python built-in functions int() and float() for this purpose. For example, typing int('1234') in program text is equivalent to typing the int literal 1234. If the user types 1234 as the first command-line argument, then the code int(</a:t>
            </a:r>
            <a:r>
              <a:rPr lang="en-US" sz="1050" dirty="0" err="1"/>
              <a:t>sys.argv</a:t>
            </a:r>
            <a:r>
              <a:rPr lang="en-US" sz="1050" dirty="0"/>
              <a:t>[1]) also evaluates to the int object whose value is 1234. You will see several examples of this usage in this section.</a:t>
            </a:r>
          </a:p>
          <a:p>
            <a:endParaRPr lang="en-US" sz="1050" dirty="0"/>
          </a:p>
          <a:p>
            <a:r>
              <a:rPr lang="en-US" sz="1050" dirty="0"/>
              <a:t>With these features, our view of each Python program as a black box that takes string arguments and produces string results is still valid, but we can now interpret those strings as numbers and use them as the basis for meaningful computation.</a:t>
            </a:r>
          </a:p>
        </p:txBody>
      </p:sp>
      <p:pic>
        <p:nvPicPr>
          <p:cNvPr id="5" name="Picture 4" descr="Box and whisker chart&#10;&#10;Description automatically generated">
            <a:extLst>
              <a:ext uri="{FF2B5EF4-FFF2-40B4-BE49-F238E27FC236}">
                <a16:creationId xmlns:a16="http://schemas.microsoft.com/office/drawing/2014/main" id="{730CA12E-46E8-FBA1-A9AA-E98DBA13D360}"/>
              </a:ext>
            </a:extLst>
          </p:cNvPr>
          <p:cNvPicPr>
            <a:picLocks noChangeAspect="1"/>
          </p:cNvPicPr>
          <p:nvPr/>
        </p:nvPicPr>
        <p:blipFill>
          <a:blip r:embed="rId2"/>
          <a:stretch>
            <a:fillRect/>
          </a:stretch>
        </p:blipFill>
        <p:spPr>
          <a:xfrm>
            <a:off x="2436598" y="2504561"/>
            <a:ext cx="4400550" cy="2228850"/>
          </a:xfrm>
          <a:prstGeom prst="rect">
            <a:avLst/>
          </a:prstGeom>
        </p:spPr>
      </p:pic>
    </p:spTree>
    <p:extLst>
      <p:ext uri="{BB962C8B-B14F-4D97-AF65-F5344CB8AC3E}">
        <p14:creationId xmlns:p14="http://schemas.microsoft.com/office/powerpoint/2010/main" val="4106138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13A9964-B803-35AE-083C-8E2C3374D9EA}"/>
              </a:ext>
            </a:extLst>
          </p:cNvPr>
          <p:cNvPicPr>
            <a:picLocks noChangeAspect="1"/>
          </p:cNvPicPr>
          <p:nvPr/>
        </p:nvPicPr>
        <p:blipFill>
          <a:blip r:embed="rId2"/>
          <a:stretch>
            <a:fillRect/>
          </a:stretch>
        </p:blipFill>
        <p:spPr>
          <a:xfrm>
            <a:off x="0" y="341057"/>
            <a:ext cx="9144000" cy="4461387"/>
          </a:xfrm>
          <a:prstGeom prst="rect">
            <a:avLst/>
          </a:prstGeom>
        </p:spPr>
      </p:pic>
    </p:spTree>
    <p:extLst>
      <p:ext uri="{BB962C8B-B14F-4D97-AF65-F5344CB8AC3E}">
        <p14:creationId xmlns:p14="http://schemas.microsoft.com/office/powerpoint/2010/main" val="1874732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835C2E0-C1FA-3F9B-FA68-6ACC66ADA37A}"/>
              </a:ext>
            </a:extLst>
          </p:cNvPr>
          <p:cNvPicPr>
            <a:picLocks noChangeAspect="1"/>
          </p:cNvPicPr>
          <p:nvPr/>
        </p:nvPicPr>
        <p:blipFill>
          <a:blip r:embed="rId2"/>
          <a:stretch>
            <a:fillRect/>
          </a:stretch>
        </p:blipFill>
        <p:spPr>
          <a:xfrm>
            <a:off x="0" y="503552"/>
            <a:ext cx="9144000" cy="4136397"/>
          </a:xfrm>
          <a:prstGeom prst="rect">
            <a:avLst/>
          </a:prstGeom>
        </p:spPr>
      </p:pic>
    </p:spTree>
    <p:extLst>
      <p:ext uri="{BB962C8B-B14F-4D97-AF65-F5344CB8AC3E}">
        <p14:creationId xmlns:p14="http://schemas.microsoft.com/office/powerpoint/2010/main" val="495280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6076EB-EBCE-9C85-3361-2ED9EA23B235}"/>
              </a:ext>
            </a:extLst>
          </p:cNvPr>
          <p:cNvSpPr txBox="1"/>
          <p:nvPr/>
        </p:nvSpPr>
        <p:spPr>
          <a:xfrm>
            <a:off x="127429" y="67312"/>
            <a:ext cx="8750901" cy="1061829"/>
          </a:xfrm>
          <a:prstGeom prst="rect">
            <a:avLst/>
          </a:prstGeom>
          <a:noFill/>
        </p:spPr>
        <p:txBody>
          <a:bodyPr wrap="square">
            <a:spAutoFit/>
          </a:bodyPr>
          <a:lstStyle/>
          <a:p>
            <a:r>
              <a:rPr lang="en-US" sz="1050" b="1" dirty="0"/>
              <a:t>Functions and APIs</a:t>
            </a:r>
          </a:p>
          <a:p>
            <a:r>
              <a:rPr lang="en-US" sz="1050" dirty="0"/>
              <a:t>As we have seen, many programming tasks involve using not only built-in operators, but also functions that perform useful operations. We distinguish three kinds of functions: built-in functions (such as int(), float(), and str()) that you can use directly in any Python program, standard functions (such as </a:t>
            </a:r>
            <a:r>
              <a:rPr lang="en-US" sz="1050" dirty="0" err="1"/>
              <a:t>math.sqrt</a:t>
            </a:r>
            <a:r>
              <a:rPr lang="en-US" sz="1050" dirty="0"/>
              <a:t>()) that are defined in a Python standard module and are available in any program that imports the module, and </a:t>
            </a:r>
            <a:r>
              <a:rPr lang="en-US" sz="1050" dirty="0" err="1"/>
              <a:t>booksite</a:t>
            </a:r>
            <a:r>
              <a:rPr lang="en-US" sz="1050" dirty="0"/>
              <a:t> functions (such as stdio.write() and stdio.writeln()) that are defined in our </a:t>
            </a:r>
            <a:r>
              <a:rPr lang="en-US" sz="1050" dirty="0" err="1"/>
              <a:t>booksite</a:t>
            </a:r>
            <a:r>
              <a:rPr lang="en-US" sz="1050" dirty="0"/>
              <a:t> modules and available for you to use after you have made them available to Python and imported them. </a:t>
            </a:r>
          </a:p>
        </p:txBody>
      </p:sp>
      <p:pic>
        <p:nvPicPr>
          <p:cNvPr id="5" name="Picture 4" descr="Graphical user interface, text, application, email&#10;&#10;Description automatically generated">
            <a:extLst>
              <a:ext uri="{FF2B5EF4-FFF2-40B4-BE49-F238E27FC236}">
                <a16:creationId xmlns:a16="http://schemas.microsoft.com/office/drawing/2014/main" id="{E0161C49-CEE6-1103-CEF0-F4DB00FA20CA}"/>
              </a:ext>
            </a:extLst>
          </p:cNvPr>
          <p:cNvPicPr>
            <a:picLocks noChangeAspect="1"/>
          </p:cNvPicPr>
          <p:nvPr/>
        </p:nvPicPr>
        <p:blipFill>
          <a:blip r:embed="rId2"/>
          <a:stretch>
            <a:fillRect/>
          </a:stretch>
        </p:blipFill>
        <p:spPr>
          <a:xfrm>
            <a:off x="127429" y="1747710"/>
            <a:ext cx="8750901" cy="3002971"/>
          </a:xfrm>
          <a:prstGeom prst="rect">
            <a:avLst/>
          </a:prstGeom>
        </p:spPr>
      </p:pic>
    </p:spTree>
    <p:extLst>
      <p:ext uri="{BB962C8B-B14F-4D97-AF65-F5344CB8AC3E}">
        <p14:creationId xmlns:p14="http://schemas.microsoft.com/office/powerpoint/2010/main" val="11586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0" y="658927"/>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Sequences</a:t>
            </a:r>
            <a:endParaRPr dirty="0">
              <a:solidFill>
                <a:schemeClr val="bg2"/>
              </a:solidFill>
            </a:endParaRPr>
          </a:p>
        </p:txBody>
      </p:sp>
      <p:sp>
        <p:nvSpPr>
          <p:cNvPr id="93" name="Google Shape;93;p15"/>
          <p:cNvSpPr txBox="1"/>
          <p:nvPr/>
        </p:nvSpPr>
        <p:spPr>
          <a:xfrm>
            <a:off x="3220142" y="2942573"/>
            <a:ext cx="5490000" cy="12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bg2"/>
                </a:solidFill>
                <a:latin typeface="Lato"/>
                <a:ea typeface="Lato"/>
                <a:cs typeface="Lato"/>
                <a:sym typeface="Lato"/>
              </a:rPr>
              <a:t>“</a:t>
            </a:r>
            <a:r>
              <a:rPr lang="en" sz="2400" b="1" i="1">
                <a:solidFill>
                  <a:schemeClr val="bg2"/>
                </a:solidFill>
                <a:latin typeface="Lato"/>
                <a:ea typeface="Lato"/>
                <a:cs typeface="Lato"/>
                <a:sym typeface="Lato"/>
              </a:rPr>
              <a:t>Omnia tempus habent, et suis spatiis transeunt universa sub caelo</a:t>
            </a:r>
            <a:r>
              <a:rPr lang="en" sz="2400" b="1">
                <a:solidFill>
                  <a:schemeClr val="bg2"/>
                </a:solidFill>
                <a:latin typeface="Lato"/>
                <a:ea typeface="Lato"/>
                <a:cs typeface="Lato"/>
                <a:sym typeface="Lato"/>
              </a:rPr>
              <a:t>”</a:t>
            </a:r>
            <a:endParaRPr sz="2400" b="1">
              <a:solidFill>
                <a:schemeClr val="bg2"/>
              </a:solidFill>
              <a:latin typeface="Lato"/>
              <a:ea typeface="Lato"/>
              <a:cs typeface="Lato"/>
              <a:sym typeface="Lato"/>
            </a:endParaRPr>
          </a:p>
          <a:p>
            <a:pPr marL="0" lvl="0" indent="0" algn="r" rtl="0">
              <a:spcBef>
                <a:spcPts val="0"/>
              </a:spcBef>
              <a:spcAft>
                <a:spcPts val="0"/>
              </a:spcAft>
              <a:buNone/>
            </a:pPr>
            <a:r>
              <a:rPr lang="en" sz="1900" b="1">
                <a:solidFill>
                  <a:schemeClr val="bg2"/>
                </a:solidFill>
                <a:latin typeface="Lato"/>
                <a:ea typeface="Lato"/>
                <a:cs typeface="Lato"/>
                <a:sym typeface="Lato"/>
              </a:rPr>
              <a:t>Ecclesiastes, 3-1</a:t>
            </a:r>
            <a:endParaRPr sz="1900" b="1">
              <a:solidFill>
                <a:schemeClr val="bg2"/>
              </a:solidFill>
              <a:latin typeface="Lato"/>
              <a:ea typeface="Lato"/>
              <a:cs typeface="Lato"/>
              <a:sym typeface="Lato"/>
            </a:endParaRPr>
          </a:p>
        </p:txBody>
      </p:sp>
      <p:sp>
        <p:nvSpPr>
          <p:cNvPr id="94" name="Google Shape;94;p15"/>
          <p:cNvSpPr txBox="1"/>
          <p:nvPr/>
        </p:nvSpPr>
        <p:spPr>
          <a:xfrm>
            <a:off x="4161392" y="4119304"/>
            <a:ext cx="3502200" cy="4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2"/>
                </a:solidFill>
                <a:latin typeface="Lato"/>
                <a:ea typeface="Lato"/>
                <a:cs typeface="Lato"/>
                <a:sym typeface="Lato"/>
              </a:rPr>
              <a:t>(There's a season for everything and a time for every matter under the heavens)</a:t>
            </a:r>
            <a:endParaRPr>
              <a:solidFill>
                <a:schemeClr val="bg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A2E83F-37EB-907C-1C1E-F1B9882D9565}"/>
              </a:ext>
            </a:extLst>
          </p:cNvPr>
          <p:cNvSpPr txBox="1"/>
          <p:nvPr/>
        </p:nvSpPr>
        <p:spPr>
          <a:xfrm>
            <a:off x="166816" y="139257"/>
            <a:ext cx="3632887" cy="3162404"/>
          </a:xfrm>
          <a:prstGeom prst="rect">
            <a:avLst/>
          </a:prstGeom>
          <a:noFill/>
        </p:spPr>
        <p:txBody>
          <a:bodyPr wrap="square">
            <a:spAutoFit/>
          </a:bodyPr>
          <a:lstStyle/>
          <a:p>
            <a:r>
              <a:rPr lang="en-US" sz="1050" b="1" dirty="0"/>
              <a:t>Type conversion</a:t>
            </a:r>
          </a:p>
          <a:p>
            <a:r>
              <a:rPr lang="en-US" sz="1050" dirty="0"/>
              <a:t>Typical programming tasks involve processing multiple types of data. You should always be aware of the type of data that your program is processing, because only by knowing the type can you know precisely which set of values each object can have and which operations you can perform. In particular, we often need to convert data from one type to another. </a:t>
            </a:r>
          </a:p>
          <a:p>
            <a:r>
              <a:rPr lang="en-US" sz="1050" dirty="0"/>
              <a:t>The problem stems from the fact that the operands are integers, but it is natural to expect a float for the result, so conversion from integer to float is necessary at some point. There are two ways to do so in Python.</a:t>
            </a:r>
          </a:p>
          <a:p>
            <a:endParaRPr lang="en-US" sz="1050" dirty="0"/>
          </a:p>
          <a:p>
            <a:r>
              <a:rPr lang="en-US" sz="1050" b="1" dirty="0"/>
              <a:t>Explicit type conversion</a:t>
            </a:r>
          </a:p>
          <a:p>
            <a:r>
              <a:rPr lang="en-US" sz="1050" dirty="0"/>
              <a:t>One approach is to use a function that takes an argument of one type (the object to be converted) and returns an object of another type. We have already used the built-in functions int(), float(), and str() to convert from strings to integers or floats, and vice versa.</a:t>
            </a:r>
          </a:p>
        </p:txBody>
      </p:sp>
      <p:pic>
        <p:nvPicPr>
          <p:cNvPr id="5" name="Picture 4" descr="Table&#10;&#10;Description automatically generated">
            <a:extLst>
              <a:ext uri="{FF2B5EF4-FFF2-40B4-BE49-F238E27FC236}">
                <a16:creationId xmlns:a16="http://schemas.microsoft.com/office/drawing/2014/main" id="{A0AC095E-93A9-DE50-359E-D5FBF55827E2}"/>
              </a:ext>
            </a:extLst>
          </p:cNvPr>
          <p:cNvPicPr>
            <a:picLocks noChangeAspect="1"/>
          </p:cNvPicPr>
          <p:nvPr/>
        </p:nvPicPr>
        <p:blipFill>
          <a:blip r:embed="rId2"/>
          <a:stretch>
            <a:fillRect/>
          </a:stretch>
        </p:blipFill>
        <p:spPr>
          <a:xfrm>
            <a:off x="4785412" y="1073508"/>
            <a:ext cx="3409950" cy="3133725"/>
          </a:xfrm>
          <a:prstGeom prst="rect">
            <a:avLst/>
          </a:prstGeom>
        </p:spPr>
      </p:pic>
    </p:spTree>
    <p:extLst>
      <p:ext uri="{BB962C8B-B14F-4D97-AF65-F5344CB8AC3E}">
        <p14:creationId xmlns:p14="http://schemas.microsoft.com/office/powerpoint/2010/main" val="329554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31A6C4B-5269-A5AF-603D-D3720BCFA5FC}"/>
              </a:ext>
            </a:extLst>
          </p:cNvPr>
          <p:cNvPicPr>
            <a:picLocks noChangeAspect="1"/>
          </p:cNvPicPr>
          <p:nvPr/>
        </p:nvPicPr>
        <p:blipFill>
          <a:blip r:embed="rId2"/>
          <a:stretch>
            <a:fillRect/>
          </a:stretch>
        </p:blipFill>
        <p:spPr>
          <a:xfrm>
            <a:off x="1624013" y="1576388"/>
            <a:ext cx="5895975" cy="1990725"/>
          </a:xfrm>
          <a:prstGeom prst="rect">
            <a:avLst/>
          </a:prstGeom>
        </p:spPr>
      </p:pic>
    </p:spTree>
    <p:extLst>
      <p:ext uri="{BB962C8B-B14F-4D97-AF65-F5344CB8AC3E}">
        <p14:creationId xmlns:p14="http://schemas.microsoft.com/office/powerpoint/2010/main" val="2757441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625E546F-451F-B038-0BD7-B2F827F6EDA1}"/>
              </a:ext>
            </a:extLst>
          </p:cNvPr>
          <p:cNvPicPr>
            <a:picLocks noChangeAspect="1"/>
          </p:cNvPicPr>
          <p:nvPr/>
        </p:nvPicPr>
        <p:blipFill>
          <a:blip r:embed="rId2"/>
          <a:stretch>
            <a:fillRect/>
          </a:stretch>
        </p:blipFill>
        <p:spPr>
          <a:xfrm>
            <a:off x="0" y="1107889"/>
            <a:ext cx="9026611" cy="2402918"/>
          </a:xfrm>
          <a:prstGeom prst="rect">
            <a:avLst/>
          </a:prstGeom>
        </p:spPr>
      </p:pic>
    </p:spTree>
    <p:extLst>
      <p:ext uri="{BB962C8B-B14F-4D97-AF65-F5344CB8AC3E}">
        <p14:creationId xmlns:p14="http://schemas.microsoft.com/office/powerpoint/2010/main" val="592886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0082DD1A-007C-3F73-B1DC-70C1595CF6ED}"/>
              </a:ext>
            </a:extLst>
          </p:cNvPr>
          <p:cNvPicPr>
            <a:picLocks noChangeAspect="1"/>
          </p:cNvPicPr>
          <p:nvPr/>
        </p:nvPicPr>
        <p:blipFill>
          <a:blip r:embed="rId2"/>
          <a:stretch>
            <a:fillRect/>
          </a:stretch>
        </p:blipFill>
        <p:spPr>
          <a:xfrm>
            <a:off x="111210" y="830036"/>
            <a:ext cx="9032790" cy="3483428"/>
          </a:xfrm>
          <a:prstGeom prst="rect">
            <a:avLst/>
          </a:prstGeom>
        </p:spPr>
      </p:pic>
    </p:spTree>
    <p:extLst>
      <p:ext uri="{BB962C8B-B14F-4D97-AF65-F5344CB8AC3E}">
        <p14:creationId xmlns:p14="http://schemas.microsoft.com/office/powerpoint/2010/main" val="493426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D1562-C6EF-0A12-9FBC-02B4E04ED4E6}"/>
              </a:ext>
            </a:extLst>
          </p:cNvPr>
          <p:cNvSpPr txBox="1"/>
          <p:nvPr/>
        </p:nvSpPr>
        <p:spPr>
          <a:xfrm>
            <a:off x="201570" y="83915"/>
            <a:ext cx="8769436" cy="1938992"/>
          </a:xfrm>
          <a:prstGeom prst="rect">
            <a:avLst/>
          </a:prstGeom>
          <a:noFill/>
        </p:spPr>
        <p:txBody>
          <a:bodyPr wrap="square">
            <a:spAutoFit/>
          </a:bodyPr>
          <a:lstStyle/>
          <a:p>
            <a:r>
              <a:rPr lang="en-US" sz="1200" b="1" dirty="0"/>
              <a:t>Arrays in Python</a:t>
            </a:r>
          </a:p>
          <a:p>
            <a:r>
              <a:rPr lang="en-US" sz="1200" dirty="0"/>
              <a:t>The simplest way to create an array in Python is to place comma-separated literals between matching square brackets. For example, the code</a:t>
            </a:r>
          </a:p>
          <a:p>
            <a:endParaRPr lang="en-US" sz="1200" dirty="0"/>
          </a:p>
          <a:p>
            <a:r>
              <a:rPr lang="en-US" sz="1200" dirty="0"/>
              <a:t>suits = ['Clubs', 'Diamonds', 'Hearts', 'Spades']</a:t>
            </a:r>
          </a:p>
          <a:p>
            <a:endParaRPr lang="en-US" sz="1200" dirty="0"/>
          </a:p>
          <a:p>
            <a:r>
              <a:rPr lang="en-US" sz="1200" dirty="0"/>
              <a:t>creates an array suits[] with four strings, and the code</a:t>
            </a:r>
          </a:p>
          <a:p>
            <a:endParaRPr lang="en-US" sz="1200" dirty="0"/>
          </a:p>
          <a:p>
            <a:r>
              <a:rPr lang="en-US" sz="1200" dirty="0"/>
              <a:t>x = [0.30, 0.60, 0.10]</a:t>
            </a:r>
          </a:p>
          <a:p>
            <a:r>
              <a:rPr lang="en-US" sz="1200" dirty="0"/>
              <a:t>y = [0.40, 0.10, 0.50]</a:t>
            </a:r>
          </a:p>
        </p:txBody>
      </p:sp>
      <p:pic>
        <p:nvPicPr>
          <p:cNvPr id="5" name="Picture 4" descr="Diagram, schematic&#10;&#10;Description automatically generated">
            <a:extLst>
              <a:ext uri="{FF2B5EF4-FFF2-40B4-BE49-F238E27FC236}">
                <a16:creationId xmlns:a16="http://schemas.microsoft.com/office/drawing/2014/main" id="{7715AEB7-7CEE-E966-1263-BF5FC52AD2C6}"/>
              </a:ext>
            </a:extLst>
          </p:cNvPr>
          <p:cNvPicPr>
            <a:picLocks noChangeAspect="1"/>
          </p:cNvPicPr>
          <p:nvPr/>
        </p:nvPicPr>
        <p:blipFill>
          <a:blip r:embed="rId2"/>
          <a:stretch>
            <a:fillRect/>
          </a:stretch>
        </p:blipFill>
        <p:spPr>
          <a:xfrm>
            <a:off x="3138359" y="1999824"/>
            <a:ext cx="2533650" cy="1409700"/>
          </a:xfrm>
          <a:prstGeom prst="rect">
            <a:avLst/>
          </a:prstGeom>
        </p:spPr>
      </p:pic>
    </p:spTree>
    <p:extLst>
      <p:ext uri="{BB962C8B-B14F-4D97-AF65-F5344CB8AC3E}">
        <p14:creationId xmlns:p14="http://schemas.microsoft.com/office/powerpoint/2010/main" val="893175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17004D-EB19-E9B7-4CE4-5BB58E80BB5A}"/>
              </a:ext>
            </a:extLst>
          </p:cNvPr>
          <p:cNvSpPr txBox="1"/>
          <p:nvPr/>
        </p:nvSpPr>
        <p:spPr>
          <a:xfrm>
            <a:off x="145964" y="140299"/>
            <a:ext cx="8222649" cy="415498"/>
          </a:xfrm>
          <a:prstGeom prst="rect">
            <a:avLst/>
          </a:prstGeom>
          <a:noFill/>
        </p:spPr>
        <p:txBody>
          <a:bodyPr wrap="square">
            <a:spAutoFit/>
          </a:bodyPr>
          <a:lstStyle/>
          <a:p>
            <a:r>
              <a:rPr lang="en-US" sz="1050" b="1" dirty="0"/>
              <a:t>Mutability</a:t>
            </a:r>
          </a:p>
          <a:p>
            <a:r>
              <a:rPr lang="en-US" sz="1050" dirty="0"/>
              <a:t>An object is mutable if its value can change. Arrays are mutable objects because we can change their elements</a:t>
            </a:r>
          </a:p>
        </p:txBody>
      </p:sp>
      <p:pic>
        <p:nvPicPr>
          <p:cNvPr id="5" name="Picture 4" descr="Diagram&#10;&#10;Description automatically generated">
            <a:extLst>
              <a:ext uri="{FF2B5EF4-FFF2-40B4-BE49-F238E27FC236}">
                <a16:creationId xmlns:a16="http://schemas.microsoft.com/office/drawing/2014/main" id="{FF496B67-2E9F-3DD1-7061-D5A75D8338E6}"/>
              </a:ext>
            </a:extLst>
          </p:cNvPr>
          <p:cNvPicPr>
            <a:picLocks noChangeAspect="1"/>
          </p:cNvPicPr>
          <p:nvPr/>
        </p:nvPicPr>
        <p:blipFill>
          <a:blip r:embed="rId2"/>
          <a:stretch>
            <a:fillRect/>
          </a:stretch>
        </p:blipFill>
        <p:spPr>
          <a:xfrm>
            <a:off x="639462" y="1623498"/>
            <a:ext cx="2971800" cy="2619375"/>
          </a:xfrm>
          <a:prstGeom prst="rect">
            <a:avLst/>
          </a:prstGeom>
        </p:spPr>
      </p:pic>
      <p:pic>
        <p:nvPicPr>
          <p:cNvPr id="7" name="Picture 6" descr="Calendar&#10;&#10;Description automatically generated">
            <a:extLst>
              <a:ext uri="{FF2B5EF4-FFF2-40B4-BE49-F238E27FC236}">
                <a16:creationId xmlns:a16="http://schemas.microsoft.com/office/drawing/2014/main" id="{44060D4B-404B-0C91-B3D6-F57888430425}"/>
              </a:ext>
            </a:extLst>
          </p:cNvPr>
          <p:cNvPicPr>
            <a:picLocks noChangeAspect="1"/>
          </p:cNvPicPr>
          <p:nvPr/>
        </p:nvPicPr>
        <p:blipFill>
          <a:blip r:embed="rId3"/>
          <a:stretch>
            <a:fillRect/>
          </a:stretch>
        </p:blipFill>
        <p:spPr>
          <a:xfrm>
            <a:off x="5643563" y="2226276"/>
            <a:ext cx="1971675" cy="1562100"/>
          </a:xfrm>
          <a:prstGeom prst="rect">
            <a:avLst/>
          </a:prstGeom>
        </p:spPr>
      </p:pic>
    </p:spTree>
    <p:extLst>
      <p:ext uri="{BB962C8B-B14F-4D97-AF65-F5344CB8AC3E}">
        <p14:creationId xmlns:p14="http://schemas.microsoft.com/office/powerpoint/2010/main" val="353444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79D2-C972-8D66-A62F-5D1A22409BED}"/>
              </a:ext>
            </a:extLst>
          </p:cNvPr>
          <p:cNvSpPr>
            <a:spLocks noGrp="1"/>
          </p:cNvSpPr>
          <p:nvPr>
            <p:ph type="title"/>
          </p:nvPr>
        </p:nvSpPr>
        <p:spPr>
          <a:xfrm>
            <a:off x="269305" y="438026"/>
            <a:ext cx="6321600" cy="635400"/>
          </a:xfrm>
        </p:spPr>
        <p:txBody>
          <a:bodyPr/>
          <a:lstStyle/>
          <a:p>
            <a:r>
              <a:rPr lang="en-US" sz="1700" b="0" dirty="0"/>
              <a:t>Recording temperatures 4 times a day, every day for 5 days</a:t>
            </a:r>
            <a:endParaRPr lang="en-US" sz="1700" dirty="0"/>
          </a:p>
        </p:txBody>
      </p:sp>
      <p:sp>
        <p:nvSpPr>
          <p:cNvPr id="3" name="Content Placeholder 2">
            <a:extLst>
              <a:ext uri="{FF2B5EF4-FFF2-40B4-BE49-F238E27FC236}">
                <a16:creationId xmlns:a16="http://schemas.microsoft.com/office/drawing/2014/main" id="{9D98B2AC-E8F0-9F52-3914-1781776346A7}"/>
              </a:ext>
            </a:extLst>
          </p:cNvPr>
          <p:cNvSpPr>
            <a:spLocks noGrp="1"/>
          </p:cNvSpPr>
          <p:nvPr>
            <p:ph idx="1"/>
          </p:nvPr>
        </p:nvSpPr>
        <p:spPr>
          <a:xfrm>
            <a:off x="269305" y="1073426"/>
            <a:ext cx="7992100" cy="3864334"/>
          </a:xfrm>
        </p:spPr>
        <p:txBody>
          <a:bodyPr/>
          <a:lstStyle/>
          <a:p>
            <a:r>
              <a:rPr lang="en-US" dirty="0"/>
              <a:t>One way</a:t>
            </a:r>
          </a:p>
          <a:p>
            <a:pPr marL="114300" indent="0">
              <a:buNone/>
            </a:pPr>
            <a:r>
              <a:rPr lang="en-US" sz="1400" dirty="0"/>
              <a:t>Day 1 - 11 12 5 2 </a:t>
            </a:r>
          </a:p>
          <a:p>
            <a:pPr marL="114300" indent="0">
              <a:buNone/>
            </a:pPr>
            <a:r>
              <a:rPr lang="en-US" sz="1400" dirty="0"/>
              <a:t>Day 2 - 15 6 10 </a:t>
            </a:r>
          </a:p>
          <a:p>
            <a:pPr marL="114300" indent="0">
              <a:buNone/>
            </a:pPr>
            <a:r>
              <a:rPr lang="en-US" sz="1400" dirty="0"/>
              <a:t>Day 3 - 10 8 12 5 </a:t>
            </a:r>
          </a:p>
          <a:p>
            <a:pPr marL="114300" indent="0">
              <a:buNone/>
            </a:pPr>
            <a:r>
              <a:rPr lang="en-US" sz="1400" dirty="0"/>
              <a:t>Day 4 - 12 15 8 6</a:t>
            </a:r>
          </a:p>
          <a:p>
            <a:pPr marL="114300" indent="0">
              <a:buNone/>
            </a:pPr>
            <a:r>
              <a:rPr lang="en-US" sz="1400" dirty="0"/>
              <a:t>Day 5 - 11 13 9 2</a:t>
            </a:r>
          </a:p>
          <a:p>
            <a:pPr marL="114300" indent="0">
              <a:buNone/>
            </a:pPr>
            <a:endParaRPr lang="en-US" sz="1400" dirty="0"/>
          </a:p>
          <a:p>
            <a:pPr marL="114300" indent="0">
              <a:buNone/>
            </a:pPr>
            <a:r>
              <a:rPr lang="en-US" sz="1400" dirty="0"/>
              <a:t>OR</a:t>
            </a:r>
          </a:p>
          <a:p>
            <a:pPr marL="114300" indent="0">
              <a:buNone/>
            </a:pPr>
            <a:endParaRPr lang="en-US" sz="1400" dirty="0"/>
          </a:p>
          <a:p>
            <a:pPr marL="114300" indent="0">
              <a:buNone/>
            </a:pPr>
            <a:r>
              <a:rPr lang="en-US" sz="1400" dirty="0"/>
              <a:t>from array import * </a:t>
            </a:r>
          </a:p>
          <a:p>
            <a:pPr marL="114300" indent="0">
              <a:buNone/>
            </a:pPr>
            <a:r>
              <a:rPr lang="en-US" sz="1400" dirty="0"/>
              <a:t>T = [[11, 12, 5, 2], [15, 6,10], [10, 8, 12, 5], [12,15,8,6], [11,13,9,2]] </a:t>
            </a:r>
            <a:br>
              <a:rPr lang="en-US" dirty="0"/>
            </a:br>
            <a:r>
              <a:rPr lang="en-US" sz="1200" b="1" dirty="0"/>
              <a:t>for r in T: </a:t>
            </a:r>
          </a:p>
          <a:p>
            <a:pPr marL="114300" indent="0">
              <a:buNone/>
            </a:pPr>
            <a:r>
              <a:rPr lang="en-US" sz="1200" b="1" dirty="0"/>
              <a:t>    for c in r: </a:t>
            </a:r>
          </a:p>
          <a:p>
            <a:pPr marL="114300" indent="0">
              <a:buNone/>
            </a:pPr>
            <a:r>
              <a:rPr lang="en-US" sz="1200" b="1" dirty="0"/>
              <a:t>        print(</a:t>
            </a:r>
            <a:r>
              <a:rPr lang="en-US" sz="1200" b="1" dirty="0" err="1"/>
              <a:t>c,end</a:t>
            </a:r>
            <a:r>
              <a:rPr lang="en-US" sz="1200" b="1" dirty="0"/>
              <a:t> = " ") </a:t>
            </a:r>
          </a:p>
          <a:p>
            <a:pPr marL="114300" indent="0">
              <a:buNone/>
            </a:pPr>
            <a:r>
              <a:rPr lang="en-US" sz="1200" b="1" dirty="0"/>
              <a:t>    print()</a:t>
            </a:r>
          </a:p>
        </p:txBody>
      </p:sp>
    </p:spTree>
    <p:extLst>
      <p:ext uri="{BB962C8B-B14F-4D97-AF65-F5344CB8AC3E}">
        <p14:creationId xmlns:p14="http://schemas.microsoft.com/office/powerpoint/2010/main" val="2976381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79D2-C972-8D66-A62F-5D1A22409BED}"/>
              </a:ext>
            </a:extLst>
          </p:cNvPr>
          <p:cNvSpPr>
            <a:spLocks noGrp="1"/>
          </p:cNvSpPr>
          <p:nvPr>
            <p:ph type="title"/>
          </p:nvPr>
        </p:nvSpPr>
        <p:spPr>
          <a:xfrm>
            <a:off x="269305" y="438026"/>
            <a:ext cx="6321600" cy="635400"/>
          </a:xfrm>
        </p:spPr>
        <p:txBody>
          <a:bodyPr/>
          <a:lstStyle/>
          <a:p>
            <a:r>
              <a:rPr lang="en-US" sz="1700" b="0" dirty="0"/>
              <a:t>Declaring and initializing 2D arrays</a:t>
            </a:r>
            <a:endParaRPr lang="en-US" sz="1700" dirty="0"/>
          </a:p>
        </p:txBody>
      </p:sp>
      <p:sp>
        <p:nvSpPr>
          <p:cNvPr id="3" name="Content Placeholder 2">
            <a:extLst>
              <a:ext uri="{FF2B5EF4-FFF2-40B4-BE49-F238E27FC236}">
                <a16:creationId xmlns:a16="http://schemas.microsoft.com/office/drawing/2014/main" id="{9D98B2AC-E8F0-9F52-3914-1781776346A7}"/>
              </a:ext>
            </a:extLst>
          </p:cNvPr>
          <p:cNvSpPr>
            <a:spLocks noGrp="1"/>
          </p:cNvSpPr>
          <p:nvPr>
            <p:ph idx="1"/>
          </p:nvPr>
        </p:nvSpPr>
        <p:spPr>
          <a:xfrm>
            <a:off x="269305" y="1073426"/>
            <a:ext cx="7992100" cy="3864334"/>
          </a:xfrm>
        </p:spPr>
        <p:txBody>
          <a:bodyPr/>
          <a:lstStyle/>
          <a:p>
            <a:pPr marL="114300" indent="0" fontAlgn="base">
              <a:buNone/>
            </a:pPr>
            <a:r>
              <a:rPr lang="en-US" sz="1400" dirty="0"/>
              <a:t># Using above first method to create a</a:t>
            </a:r>
          </a:p>
          <a:p>
            <a:pPr marL="114300" indent="0" fontAlgn="base">
              <a:buNone/>
            </a:pPr>
            <a:r>
              <a:rPr lang="en-US" sz="1400" dirty="0"/>
              <a:t># 2D array</a:t>
            </a:r>
          </a:p>
          <a:p>
            <a:pPr marL="114300" indent="0" fontAlgn="base">
              <a:buNone/>
            </a:pPr>
            <a:r>
              <a:rPr lang="en-US" sz="1400" dirty="0"/>
              <a:t>rows, cols = (5, 5)</a:t>
            </a:r>
          </a:p>
          <a:p>
            <a:pPr marL="114300" indent="0" fontAlgn="base">
              <a:buNone/>
            </a:pPr>
            <a:r>
              <a:rPr lang="en-US" sz="1400" dirty="0" err="1"/>
              <a:t>arr</a:t>
            </a:r>
            <a:r>
              <a:rPr lang="en-US" sz="1400" dirty="0"/>
              <a:t> = [[0]*cols]*rows</a:t>
            </a:r>
          </a:p>
          <a:p>
            <a:pPr marL="114300" indent="0" fontAlgn="base">
              <a:buNone/>
            </a:pPr>
            <a:r>
              <a:rPr lang="en-US" sz="1400" dirty="0"/>
              <a:t>print(</a:t>
            </a:r>
            <a:r>
              <a:rPr lang="en-US" sz="1400" dirty="0" err="1"/>
              <a:t>arr</a:t>
            </a:r>
            <a:r>
              <a:rPr lang="en-US" sz="1400" dirty="0"/>
              <a:t>)</a:t>
            </a:r>
          </a:p>
          <a:p>
            <a:pPr marL="114300" indent="0" fontAlgn="base">
              <a:buNone/>
            </a:pPr>
            <a:endParaRPr lang="en-US" sz="1400" b="1" dirty="0"/>
          </a:p>
          <a:p>
            <a:pPr marL="114300" indent="0" fontAlgn="base">
              <a:buNone/>
            </a:pPr>
            <a:r>
              <a:rPr lang="en-US" sz="1400" b="1" dirty="0"/>
              <a:t>Output:</a:t>
            </a:r>
            <a:r>
              <a:rPr lang="en-US" sz="1400" dirty="0"/>
              <a:t> [[0, 0, 0, 0, 0], [0, 0, 0, 0, 0], [0, 0, 0, 0, 0], [0, 0, 0, 0, 0], [0, 0, 0, 0, 0]]</a:t>
            </a:r>
          </a:p>
          <a:p>
            <a:pPr marL="114300" indent="0" fontAlgn="base">
              <a:buNone/>
            </a:pPr>
            <a:endParaRPr lang="en-US" sz="1400" dirty="0"/>
          </a:p>
          <a:p>
            <a:pPr marL="114300" indent="0" fontAlgn="base">
              <a:buNone/>
            </a:pPr>
            <a:endParaRPr lang="en-US" sz="1400" dirty="0"/>
          </a:p>
          <a:p>
            <a:pPr marL="114300" indent="0" fontAlgn="base">
              <a:buNone/>
            </a:pPr>
            <a:r>
              <a:rPr lang="en-US" sz="1400" dirty="0"/>
              <a:t># Using above second method to create a</a:t>
            </a:r>
          </a:p>
          <a:p>
            <a:pPr marL="114300" indent="0" fontAlgn="base">
              <a:buNone/>
            </a:pPr>
            <a:r>
              <a:rPr lang="en-US" sz="1400" dirty="0"/>
              <a:t># 2D array</a:t>
            </a:r>
          </a:p>
          <a:p>
            <a:pPr marL="114300" indent="0" fontAlgn="base">
              <a:buNone/>
            </a:pPr>
            <a:r>
              <a:rPr lang="en-US" sz="1400" dirty="0"/>
              <a:t>rows, cols = (5, 5)</a:t>
            </a:r>
          </a:p>
          <a:p>
            <a:pPr marL="114300" indent="0" fontAlgn="base">
              <a:buNone/>
            </a:pPr>
            <a:r>
              <a:rPr lang="en-US" sz="1400" dirty="0" err="1"/>
              <a:t>arr</a:t>
            </a:r>
            <a:r>
              <a:rPr lang="en-US" sz="1400" dirty="0"/>
              <a:t> = [[0 for </a:t>
            </a:r>
            <a:r>
              <a:rPr lang="en-US" sz="1400" dirty="0" err="1"/>
              <a:t>i</a:t>
            </a:r>
            <a:r>
              <a:rPr lang="en-US" sz="1400" dirty="0"/>
              <a:t> in range(cols)] for j in range(rows)]</a:t>
            </a:r>
          </a:p>
          <a:p>
            <a:pPr marL="114300" indent="0" fontAlgn="base">
              <a:buNone/>
            </a:pPr>
            <a:r>
              <a:rPr lang="en-US" sz="1400" dirty="0"/>
              <a:t>print(</a:t>
            </a:r>
            <a:r>
              <a:rPr lang="en-US" sz="1400" dirty="0" err="1"/>
              <a:t>arr</a:t>
            </a:r>
            <a:r>
              <a:rPr lang="en-US" sz="1400" dirty="0"/>
              <a:t>)</a:t>
            </a:r>
          </a:p>
          <a:p>
            <a:pPr marL="114300" indent="0" fontAlgn="base">
              <a:buNone/>
            </a:pPr>
            <a:endParaRPr lang="en-US" sz="1400" dirty="0"/>
          </a:p>
        </p:txBody>
      </p:sp>
    </p:spTree>
    <p:extLst>
      <p:ext uri="{BB962C8B-B14F-4D97-AF65-F5344CB8AC3E}">
        <p14:creationId xmlns:p14="http://schemas.microsoft.com/office/powerpoint/2010/main" val="37160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1388551" y="301630"/>
            <a:ext cx="6165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Sequences - </a:t>
            </a:r>
            <a:r>
              <a:rPr lang="en" sz="2100">
                <a:solidFill>
                  <a:srgbClr val="CC0000"/>
                </a:solidFill>
                <a:latin typeface="Lato"/>
                <a:ea typeface="Lato"/>
                <a:cs typeface="Lato"/>
                <a:sym typeface="Lato"/>
              </a:rPr>
              <a:t>an array variable</a:t>
            </a:r>
            <a:endParaRPr/>
          </a:p>
        </p:txBody>
      </p:sp>
      <p:sp>
        <p:nvSpPr>
          <p:cNvPr id="102" name="Google Shape;102;p16"/>
          <p:cNvSpPr txBox="1">
            <a:spLocks noGrp="1"/>
          </p:cNvSpPr>
          <p:nvPr>
            <p:ph type="body" idx="1"/>
          </p:nvPr>
        </p:nvSpPr>
        <p:spPr>
          <a:xfrm>
            <a:off x="1388551" y="724305"/>
            <a:ext cx="6226800" cy="2596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b="1">
                <a:solidFill>
                  <a:srgbClr val="CC0000"/>
                </a:solidFill>
              </a:rPr>
              <a:t>The indexing power of arrays</a:t>
            </a:r>
            <a:endParaRPr sz="2100" b="1">
              <a:solidFill>
                <a:srgbClr val="CC0000"/>
              </a:solidFill>
            </a:endParaRPr>
          </a:p>
          <a:p>
            <a:pPr marL="457200" lvl="0" indent="-330200" algn="l" rtl="0">
              <a:spcBef>
                <a:spcPts val="1000"/>
              </a:spcBef>
              <a:spcAft>
                <a:spcPts val="0"/>
              </a:spcAft>
              <a:buSzPts val="1600"/>
              <a:buChar char="●"/>
            </a:pPr>
            <a:r>
              <a:rPr lang="en" sz="1600"/>
              <a:t>An orderly way to store information with direct access</a:t>
            </a:r>
            <a:endParaRPr sz="1600"/>
          </a:p>
          <a:p>
            <a:pPr marL="457200" lvl="0" indent="-330200" algn="l" rtl="0">
              <a:spcBef>
                <a:spcPts val="0"/>
              </a:spcBef>
              <a:spcAft>
                <a:spcPts val="0"/>
              </a:spcAft>
              <a:buSzPts val="1600"/>
              <a:buChar char="●"/>
            </a:pPr>
            <a:r>
              <a:rPr lang="en" sz="1600"/>
              <a:t>A data structure with the same type of data, duly indexed</a:t>
            </a:r>
            <a:endParaRPr sz="1600"/>
          </a:p>
          <a:p>
            <a:pPr marL="457200" lvl="0" indent="-330200" algn="l" rtl="0">
              <a:spcBef>
                <a:spcPts val="0"/>
              </a:spcBef>
              <a:spcAft>
                <a:spcPts val="0"/>
              </a:spcAft>
              <a:buSzPts val="1600"/>
              <a:buChar char="●"/>
            </a:pPr>
            <a:r>
              <a:rPr lang="en" sz="1600"/>
              <a:t>Usually characters or numbers, but actually any kind of data</a:t>
            </a:r>
            <a:endParaRPr sz="1600"/>
          </a:p>
          <a:p>
            <a:pPr marL="914400" lvl="1" indent="-330200" algn="l" rtl="0">
              <a:spcBef>
                <a:spcPts val="0"/>
              </a:spcBef>
              <a:spcAft>
                <a:spcPts val="0"/>
              </a:spcAft>
              <a:buSzPts val="1600"/>
              <a:buChar char="○"/>
            </a:pPr>
            <a:r>
              <a:rPr lang="en" sz="1600"/>
              <a:t>For characters: strings</a:t>
            </a:r>
            <a:endParaRPr sz="1600"/>
          </a:p>
          <a:p>
            <a:pPr marL="914400" lvl="1" indent="-330200" algn="l" rtl="0">
              <a:spcBef>
                <a:spcPts val="0"/>
              </a:spcBef>
              <a:spcAft>
                <a:spcPts val="0"/>
              </a:spcAft>
              <a:buSzPts val="1600"/>
              <a:buChar char="○"/>
            </a:pPr>
            <a:r>
              <a:rPr lang="en" sz="1600"/>
              <a:t>For numbers: vectors, matrices, tensors</a:t>
            </a:r>
            <a:endParaRPr sz="1600"/>
          </a:p>
          <a:p>
            <a:pPr marL="457200" lvl="0" indent="-330200" algn="l" rtl="0">
              <a:spcBef>
                <a:spcPts val="0"/>
              </a:spcBef>
              <a:spcAft>
                <a:spcPts val="0"/>
              </a:spcAft>
              <a:buSzPts val="1600"/>
              <a:buChar char="●"/>
            </a:pPr>
            <a:r>
              <a:rPr lang="en" sz="1600"/>
              <a:t>Indexed from 0 to size-1 using brackets</a:t>
            </a:r>
            <a:endParaRPr sz="1600"/>
          </a:p>
          <a:p>
            <a:pPr marL="457200" lvl="0" indent="-330200" algn="l" rtl="0">
              <a:spcBef>
                <a:spcPts val="0"/>
              </a:spcBef>
              <a:spcAft>
                <a:spcPts val="0"/>
              </a:spcAft>
              <a:buSzPts val="1600"/>
              <a:buChar char="●"/>
            </a:pPr>
            <a:r>
              <a:rPr lang="en" sz="1600"/>
              <a:t>Size given by built-in function </a:t>
            </a:r>
            <a:r>
              <a:rPr lang="en" sz="1600" i="1"/>
              <a:t>len(&lt;variable&gt;)</a:t>
            </a:r>
            <a:endParaRPr sz="1600" i="1"/>
          </a:p>
        </p:txBody>
      </p:sp>
      <p:pic>
        <p:nvPicPr>
          <p:cNvPr id="103" name="Google Shape;103;p16"/>
          <p:cNvPicPr preferRelativeResize="0"/>
          <p:nvPr/>
        </p:nvPicPr>
        <p:blipFill>
          <a:blip r:embed="rId3">
            <a:alphaModFix/>
          </a:blip>
          <a:stretch>
            <a:fillRect/>
          </a:stretch>
        </p:blipFill>
        <p:spPr>
          <a:xfrm>
            <a:off x="6224791" y="2177429"/>
            <a:ext cx="1042325" cy="1083700"/>
          </a:xfrm>
          <a:prstGeom prst="rect">
            <a:avLst/>
          </a:prstGeom>
          <a:noFill/>
          <a:ln>
            <a:noFill/>
          </a:ln>
        </p:spPr>
      </p:pic>
      <p:pic>
        <p:nvPicPr>
          <p:cNvPr id="104" name="Google Shape;104;p16"/>
          <p:cNvPicPr preferRelativeResize="0"/>
          <p:nvPr/>
        </p:nvPicPr>
        <p:blipFill>
          <a:blip r:embed="rId4">
            <a:alphaModFix/>
          </a:blip>
          <a:stretch>
            <a:fillRect/>
          </a:stretch>
        </p:blipFill>
        <p:spPr>
          <a:xfrm>
            <a:off x="4707235" y="3490791"/>
            <a:ext cx="2766051" cy="425077"/>
          </a:xfrm>
          <a:prstGeom prst="rect">
            <a:avLst/>
          </a:prstGeom>
          <a:noFill/>
          <a:ln w="28575" cap="flat" cmpd="sng">
            <a:solidFill>
              <a:srgbClr val="CC0000"/>
            </a:solidFill>
            <a:prstDash val="solid"/>
            <a:round/>
            <a:headEnd type="none" w="sm" len="sm"/>
            <a:tailEnd type="none" w="sm" len="sm"/>
          </a:ln>
        </p:spPr>
      </p:pic>
      <p:pic>
        <p:nvPicPr>
          <p:cNvPr id="105" name="Google Shape;105;p16"/>
          <p:cNvPicPr preferRelativeResize="0"/>
          <p:nvPr/>
        </p:nvPicPr>
        <p:blipFill>
          <a:blip r:embed="rId5">
            <a:alphaModFix/>
          </a:blip>
          <a:stretch>
            <a:fillRect/>
          </a:stretch>
        </p:blipFill>
        <p:spPr>
          <a:xfrm>
            <a:off x="4707223" y="4145518"/>
            <a:ext cx="2766063" cy="414600"/>
          </a:xfrm>
          <a:prstGeom prst="rect">
            <a:avLst/>
          </a:prstGeom>
          <a:noFill/>
          <a:ln w="28575" cap="flat" cmpd="sng">
            <a:solidFill>
              <a:srgbClr val="CC0000"/>
            </a:solidFill>
            <a:prstDash val="solid"/>
            <a:round/>
            <a:headEnd type="none" w="sm" len="sm"/>
            <a:tailEnd type="none" w="sm" len="sm"/>
          </a:ln>
        </p:spPr>
      </p:pic>
      <p:sp>
        <p:nvSpPr>
          <p:cNvPr id="106" name="Google Shape;106;p16"/>
          <p:cNvSpPr txBox="1"/>
          <p:nvPr/>
        </p:nvSpPr>
        <p:spPr>
          <a:xfrm>
            <a:off x="5500909" y="3184930"/>
            <a:ext cx="1178700" cy="3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string example</a:t>
            </a:r>
            <a:endParaRPr sz="1200">
              <a:latin typeface="Lato"/>
              <a:ea typeface="Lato"/>
              <a:cs typeface="Lato"/>
              <a:sym typeface="Lato"/>
            </a:endParaRPr>
          </a:p>
        </p:txBody>
      </p:sp>
      <p:sp>
        <p:nvSpPr>
          <p:cNvPr id="107" name="Google Shape;107;p16"/>
          <p:cNvSpPr txBox="1"/>
          <p:nvPr/>
        </p:nvSpPr>
        <p:spPr>
          <a:xfrm>
            <a:off x="5320609" y="3843554"/>
            <a:ext cx="1539300" cy="3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vector example</a:t>
            </a:r>
            <a:endParaRPr sz="1200">
              <a:latin typeface="Lato"/>
              <a:ea typeface="Lato"/>
              <a:cs typeface="Lato"/>
              <a:sym typeface="Lato"/>
            </a:endParaRPr>
          </a:p>
        </p:txBody>
      </p:sp>
      <p:pic>
        <p:nvPicPr>
          <p:cNvPr id="108" name="Google Shape;108;p16"/>
          <p:cNvPicPr preferRelativeResize="0"/>
          <p:nvPr/>
        </p:nvPicPr>
        <p:blipFill>
          <a:blip r:embed="rId6">
            <a:alphaModFix/>
          </a:blip>
          <a:stretch>
            <a:fillRect/>
          </a:stretch>
        </p:blipFill>
        <p:spPr>
          <a:xfrm>
            <a:off x="1508684" y="3261130"/>
            <a:ext cx="2951326" cy="1341499"/>
          </a:xfrm>
          <a:prstGeom prst="rect">
            <a:avLst/>
          </a:prstGeom>
          <a:noFill/>
          <a:ln w="28575" cap="flat" cmpd="sng">
            <a:solidFill>
              <a:srgbClr val="CC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4"/>
        <p:cNvGrpSpPr/>
        <p:nvPr/>
      </p:nvGrpSpPr>
      <p:grpSpPr>
        <a:xfrm>
          <a:off x="0" y="0"/>
          <a:ext cx="0" cy="0"/>
          <a:chOff x="0" y="0"/>
          <a:chExt cx="0" cy="0"/>
        </a:xfrm>
      </p:grpSpPr>
      <p:pic>
        <p:nvPicPr>
          <p:cNvPr id="115" name="Google Shape;115;p17"/>
          <p:cNvPicPr preferRelativeResize="0"/>
          <p:nvPr/>
        </p:nvPicPr>
        <p:blipFill>
          <a:blip r:embed="rId3">
            <a:alphaModFix/>
          </a:blip>
          <a:stretch>
            <a:fillRect/>
          </a:stretch>
        </p:blipFill>
        <p:spPr>
          <a:xfrm>
            <a:off x="4134819" y="3596345"/>
            <a:ext cx="4318231" cy="546900"/>
          </a:xfrm>
          <a:prstGeom prst="rect">
            <a:avLst/>
          </a:prstGeom>
          <a:noFill/>
          <a:ln>
            <a:noFill/>
          </a:ln>
        </p:spPr>
      </p:pic>
      <p:sp>
        <p:nvSpPr>
          <p:cNvPr id="116" name="Google Shape;116;p17"/>
          <p:cNvSpPr txBox="1">
            <a:spLocks noGrp="1"/>
          </p:cNvSpPr>
          <p:nvPr>
            <p:ph type="title"/>
          </p:nvPr>
        </p:nvSpPr>
        <p:spPr>
          <a:xfrm>
            <a:off x="2272875" y="374782"/>
            <a:ext cx="6165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Strings - </a:t>
            </a:r>
            <a:r>
              <a:rPr lang="en" sz="2100">
                <a:solidFill>
                  <a:srgbClr val="CC0000"/>
                </a:solidFill>
                <a:latin typeface="Lato"/>
                <a:ea typeface="Lato"/>
                <a:cs typeface="Lato"/>
                <a:sym typeface="Lato"/>
              </a:rPr>
              <a:t>a sequence of characters</a:t>
            </a:r>
            <a:endParaRPr/>
          </a:p>
        </p:txBody>
      </p:sp>
      <p:sp>
        <p:nvSpPr>
          <p:cNvPr id="117" name="Google Shape;117;p17"/>
          <p:cNvSpPr txBox="1">
            <a:spLocks noGrp="1"/>
          </p:cNvSpPr>
          <p:nvPr>
            <p:ph type="body" idx="1"/>
          </p:nvPr>
        </p:nvSpPr>
        <p:spPr>
          <a:xfrm>
            <a:off x="2272875" y="893132"/>
            <a:ext cx="4734600" cy="54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sz="2100" b="1">
                <a:solidFill>
                  <a:srgbClr val="CC0000"/>
                </a:solidFill>
              </a:rPr>
              <a:t>Strings are a basic data type in Python</a:t>
            </a:r>
            <a:endParaRPr sz="1600"/>
          </a:p>
        </p:txBody>
      </p:sp>
      <p:pic>
        <p:nvPicPr>
          <p:cNvPr id="118" name="Google Shape;118;p17"/>
          <p:cNvPicPr preferRelativeResize="0"/>
          <p:nvPr/>
        </p:nvPicPr>
        <p:blipFill>
          <a:blip r:embed="rId4">
            <a:alphaModFix/>
          </a:blip>
          <a:stretch>
            <a:fillRect/>
          </a:stretch>
        </p:blipFill>
        <p:spPr>
          <a:xfrm>
            <a:off x="7384522" y="594539"/>
            <a:ext cx="698725" cy="726461"/>
          </a:xfrm>
          <a:prstGeom prst="rect">
            <a:avLst/>
          </a:prstGeom>
          <a:noFill/>
          <a:ln>
            <a:noFill/>
          </a:ln>
        </p:spPr>
      </p:pic>
      <p:pic>
        <p:nvPicPr>
          <p:cNvPr id="119" name="Google Shape;119;p17"/>
          <p:cNvPicPr preferRelativeResize="0"/>
          <p:nvPr/>
        </p:nvPicPr>
        <p:blipFill>
          <a:blip r:embed="rId5">
            <a:alphaModFix/>
          </a:blip>
          <a:stretch>
            <a:fillRect/>
          </a:stretch>
        </p:blipFill>
        <p:spPr>
          <a:xfrm>
            <a:off x="4760776" y="4187393"/>
            <a:ext cx="2766051" cy="425077"/>
          </a:xfrm>
          <a:prstGeom prst="rect">
            <a:avLst/>
          </a:prstGeom>
          <a:noFill/>
          <a:ln w="28575" cap="flat" cmpd="sng">
            <a:solidFill>
              <a:srgbClr val="CC0000"/>
            </a:solidFill>
            <a:prstDash val="solid"/>
            <a:round/>
            <a:headEnd type="none" w="sm" len="sm"/>
            <a:tailEnd type="none" w="sm" len="sm"/>
          </a:ln>
        </p:spPr>
      </p:pic>
      <p:sp>
        <p:nvSpPr>
          <p:cNvPr id="120" name="Google Shape;120;p17"/>
          <p:cNvSpPr txBox="1"/>
          <p:nvPr/>
        </p:nvSpPr>
        <p:spPr>
          <a:xfrm>
            <a:off x="5554450" y="3895175"/>
            <a:ext cx="1178700" cy="3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animalHeroes</a:t>
            </a:r>
            <a:endParaRPr sz="1200">
              <a:latin typeface="Lato"/>
              <a:ea typeface="Lato"/>
              <a:cs typeface="Lato"/>
              <a:sym typeface="Lato"/>
            </a:endParaRPr>
          </a:p>
        </p:txBody>
      </p:sp>
      <p:pic>
        <p:nvPicPr>
          <p:cNvPr id="121" name="Google Shape;121;p17"/>
          <p:cNvPicPr preferRelativeResize="0"/>
          <p:nvPr/>
        </p:nvPicPr>
        <p:blipFill>
          <a:blip r:embed="rId6">
            <a:alphaModFix/>
          </a:blip>
          <a:stretch>
            <a:fillRect/>
          </a:stretch>
        </p:blipFill>
        <p:spPr>
          <a:xfrm>
            <a:off x="4557725" y="1391257"/>
            <a:ext cx="1330900" cy="380250"/>
          </a:xfrm>
          <a:prstGeom prst="rect">
            <a:avLst/>
          </a:prstGeom>
          <a:noFill/>
          <a:ln w="28575" cap="flat" cmpd="sng">
            <a:solidFill>
              <a:srgbClr val="CC0000"/>
            </a:solidFill>
            <a:prstDash val="solid"/>
            <a:round/>
            <a:headEnd type="none" w="sm" len="sm"/>
            <a:tailEnd type="none" w="sm" len="sm"/>
          </a:ln>
        </p:spPr>
      </p:pic>
      <p:pic>
        <p:nvPicPr>
          <p:cNvPr id="122" name="Google Shape;122;p17"/>
          <p:cNvPicPr preferRelativeResize="0"/>
          <p:nvPr/>
        </p:nvPicPr>
        <p:blipFill>
          <a:blip r:embed="rId7">
            <a:alphaModFix/>
          </a:blip>
          <a:stretch>
            <a:fillRect/>
          </a:stretch>
        </p:blipFill>
        <p:spPr>
          <a:xfrm>
            <a:off x="6356775" y="1384787"/>
            <a:ext cx="2066924" cy="392454"/>
          </a:xfrm>
          <a:prstGeom prst="rect">
            <a:avLst/>
          </a:prstGeom>
          <a:noFill/>
          <a:ln w="28575" cap="flat" cmpd="sng">
            <a:solidFill>
              <a:srgbClr val="CC0000"/>
            </a:solidFill>
            <a:prstDash val="solid"/>
            <a:round/>
            <a:headEnd type="none" w="sm" len="sm"/>
            <a:tailEnd type="none" w="sm" len="sm"/>
          </a:ln>
        </p:spPr>
      </p:pic>
      <p:pic>
        <p:nvPicPr>
          <p:cNvPr id="123" name="Google Shape;123;p17"/>
          <p:cNvPicPr preferRelativeResize="0"/>
          <p:nvPr/>
        </p:nvPicPr>
        <p:blipFill>
          <a:blip r:embed="rId8">
            <a:alphaModFix/>
          </a:blip>
          <a:stretch>
            <a:fillRect/>
          </a:stretch>
        </p:blipFill>
        <p:spPr>
          <a:xfrm>
            <a:off x="4095500" y="1803792"/>
            <a:ext cx="4396875" cy="1748425"/>
          </a:xfrm>
          <a:prstGeom prst="rect">
            <a:avLst/>
          </a:prstGeom>
          <a:noFill/>
          <a:ln>
            <a:noFill/>
          </a:ln>
        </p:spPr>
      </p:pic>
      <p:pic>
        <p:nvPicPr>
          <p:cNvPr id="124" name="Google Shape;124;p17"/>
          <p:cNvPicPr preferRelativeResize="0"/>
          <p:nvPr/>
        </p:nvPicPr>
        <p:blipFill>
          <a:blip r:embed="rId9">
            <a:alphaModFix/>
          </a:blip>
          <a:stretch>
            <a:fillRect/>
          </a:stretch>
        </p:blipFill>
        <p:spPr>
          <a:xfrm>
            <a:off x="2377134" y="1391257"/>
            <a:ext cx="1673475" cy="3292599"/>
          </a:xfrm>
          <a:prstGeom prst="rect">
            <a:avLst/>
          </a:prstGeom>
          <a:noFill/>
          <a:ln>
            <a:noFill/>
          </a:ln>
        </p:spPr>
      </p:pic>
      <p:sp>
        <p:nvSpPr>
          <p:cNvPr id="125" name="Google Shape;125;p17"/>
          <p:cNvSpPr txBox="1"/>
          <p:nvPr/>
        </p:nvSpPr>
        <p:spPr>
          <a:xfrm>
            <a:off x="4177248" y="1386558"/>
            <a:ext cx="443100" cy="3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h1</a:t>
            </a:r>
            <a:endParaRPr sz="1200">
              <a:latin typeface="Lato"/>
              <a:ea typeface="Lato"/>
              <a:cs typeface="Lato"/>
              <a:sym typeface="Lato"/>
            </a:endParaRPr>
          </a:p>
        </p:txBody>
      </p:sp>
      <p:sp>
        <p:nvSpPr>
          <p:cNvPr id="126" name="Google Shape;126;p17"/>
          <p:cNvSpPr txBox="1"/>
          <p:nvPr/>
        </p:nvSpPr>
        <p:spPr>
          <a:xfrm>
            <a:off x="5976298" y="1388289"/>
            <a:ext cx="443100" cy="3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h2</a:t>
            </a:r>
            <a:endParaRPr sz="1200">
              <a:latin typeface="Lato"/>
              <a:ea typeface="Lato"/>
              <a:cs typeface="Lato"/>
              <a:sym typeface="Lato"/>
            </a:endParaRPr>
          </a:p>
        </p:txBody>
      </p:sp>
      <p:sp>
        <p:nvSpPr>
          <p:cNvPr id="127" name="Google Shape;127;p17"/>
          <p:cNvSpPr txBox="1"/>
          <p:nvPr/>
        </p:nvSpPr>
        <p:spPr>
          <a:xfrm>
            <a:off x="372715" y="2295438"/>
            <a:ext cx="1517400" cy="8499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Try this one:</a:t>
            </a:r>
            <a:endParaRPr>
              <a:latin typeface="Lato"/>
              <a:ea typeface="Lato"/>
              <a:cs typeface="Lato"/>
              <a:sym typeface="Lato"/>
            </a:endParaRPr>
          </a:p>
        </p:txBody>
      </p:sp>
      <p:pic>
        <p:nvPicPr>
          <p:cNvPr id="128" name="Google Shape;128;p17"/>
          <p:cNvPicPr preferRelativeResize="0"/>
          <p:nvPr/>
        </p:nvPicPr>
        <p:blipFill>
          <a:blip r:embed="rId10">
            <a:alphaModFix/>
          </a:blip>
          <a:stretch>
            <a:fillRect/>
          </a:stretch>
        </p:blipFill>
        <p:spPr>
          <a:xfrm>
            <a:off x="651625" y="2625725"/>
            <a:ext cx="1068495" cy="42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a:off x="1736023" y="393070"/>
            <a:ext cx="62151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 Days of the Week</a:t>
            </a:r>
            <a:endParaRPr sz="2400"/>
          </a:p>
        </p:txBody>
      </p:sp>
      <p:sp>
        <p:nvSpPr>
          <p:cNvPr id="136" name="Google Shape;136;p18"/>
          <p:cNvSpPr txBox="1">
            <a:spLocks noGrp="1"/>
          </p:cNvSpPr>
          <p:nvPr>
            <p:ph type="body" idx="1"/>
          </p:nvPr>
        </p:nvSpPr>
        <p:spPr>
          <a:xfrm>
            <a:off x="1736023" y="819745"/>
            <a:ext cx="3510900" cy="24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CC0000"/>
                </a:solidFill>
              </a:rPr>
              <a:t>The Requirements</a:t>
            </a:r>
            <a:endParaRPr sz="2100" b="1">
              <a:solidFill>
                <a:srgbClr val="CC0000"/>
              </a:solidFill>
            </a:endParaRPr>
          </a:p>
          <a:p>
            <a:pPr marL="457200" lvl="0" indent="-330200" algn="l" rtl="0">
              <a:spcBef>
                <a:spcPts val="0"/>
              </a:spcBef>
              <a:spcAft>
                <a:spcPts val="0"/>
              </a:spcAft>
              <a:buSzPts val="1600"/>
              <a:buChar char="●"/>
            </a:pPr>
            <a:r>
              <a:rPr lang="en" sz="1600"/>
              <a:t>Given a string with day of the week abbreviations</a:t>
            </a:r>
            <a:endParaRPr sz="1600"/>
          </a:p>
          <a:p>
            <a:pPr marL="914400" lvl="1" indent="-330200" algn="l" rtl="0">
              <a:spcBef>
                <a:spcPts val="0"/>
              </a:spcBef>
              <a:spcAft>
                <a:spcPts val="0"/>
              </a:spcAft>
              <a:buSzPts val="1600"/>
              <a:buChar char="○"/>
            </a:pPr>
            <a:r>
              <a:rPr lang="en" sz="1600" i="1"/>
              <a:t>MonTueWedThuFriSatSun</a:t>
            </a:r>
            <a:endParaRPr sz="1600" i="1"/>
          </a:p>
          <a:p>
            <a:pPr marL="457200" lvl="0" indent="-330200" algn="l" rtl="0">
              <a:spcBef>
                <a:spcPts val="0"/>
              </a:spcBef>
              <a:spcAft>
                <a:spcPts val="0"/>
              </a:spcAft>
              <a:buSzPts val="1600"/>
              <a:buChar char="●"/>
            </a:pPr>
            <a:r>
              <a:rPr lang="en" sz="1600"/>
              <a:t>The user picks </a:t>
            </a:r>
            <a:r>
              <a:rPr lang="en" sz="1600" i="1"/>
              <a:t>d</a:t>
            </a:r>
            <a:r>
              <a:rPr lang="en" sz="1600"/>
              <a:t> from 1 to 7:</a:t>
            </a:r>
            <a:endParaRPr sz="1600"/>
          </a:p>
          <a:p>
            <a:pPr marL="914400" lvl="1" indent="-330200" algn="l" rtl="0">
              <a:spcBef>
                <a:spcPts val="0"/>
              </a:spcBef>
              <a:spcAft>
                <a:spcPts val="0"/>
              </a:spcAft>
              <a:buSzPts val="1600"/>
              <a:buChar char="○"/>
            </a:pPr>
            <a:r>
              <a:rPr lang="en" sz="1600"/>
              <a:t>1  for Monday</a:t>
            </a:r>
            <a:endParaRPr sz="1600"/>
          </a:p>
          <a:p>
            <a:pPr marL="914400" lvl="1" indent="-330200" algn="l" rtl="0">
              <a:spcBef>
                <a:spcPts val="0"/>
              </a:spcBef>
              <a:spcAft>
                <a:spcPts val="0"/>
              </a:spcAft>
              <a:buSzPts val="1600"/>
              <a:buChar char="○"/>
            </a:pPr>
            <a:r>
              <a:rPr lang="en" sz="1600"/>
              <a:t>2 for Tuesday</a:t>
            </a:r>
            <a:endParaRPr sz="1600"/>
          </a:p>
          <a:p>
            <a:pPr marL="914400" lvl="1" indent="-330200" algn="l" rtl="0">
              <a:spcBef>
                <a:spcPts val="0"/>
              </a:spcBef>
              <a:spcAft>
                <a:spcPts val="0"/>
              </a:spcAft>
              <a:buSzPts val="1600"/>
              <a:buChar char="○"/>
            </a:pPr>
            <a:r>
              <a:rPr lang="en" sz="1600"/>
              <a:t>         …</a:t>
            </a:r>
            <a:endParaRPr sz="1600"/>
          </a:p>
        </p:txBody>
      </p:sp>
      <p:pic>
        <p:nvPicPr>
          <p:cNvPr id="137" name="Google Shape;137;p18"/>
          <p:cNvPicPr preferRelativeResize="0"/>
          <p:nvPr/>
        </p:nvPicPr>
        <p:blipFill>
          <a:blip r:embed="rId3">
            <a:alphaModFix/>
          </a:blip>
          <a:stretch>
            <a:fillRect/>
          </a:stretch>
        </p:blipFill>
        <p:spPr>
          <a:xfrm>
            <a:off x="953256" y="2134457"/>
            <a:ext cx="611141" cy="635400"/>
          </a:xfrm>
          <a:prstGeom prst="rect">
            <a:avLst/>
          </a:prstGeom>
          <a:noFill/>
          <a:ln>
            <a:noFill/>
          </a:ln>
        </p:spPr>
      </p:pic>
      <p:pic>
        <p:nvPicPr>
          <p:cNvPr id="138" name="Google Shape;138;p18"/>
          <p:cNvPicPr preferRelativeResize="0"/>
          <p:nvPr/>
        </p:nvPicPr>
        <p:blipFill>
          <a:blip r:embed="rId4">
            <a:alphaModFix/>
          </a:blip>
          <a:stretch>
            <a:fillRect/>
          </a:stretch>
        </p:blipFill>
        <p:spPr>
          <a:xfrm>
            <a:off x="1736023" y="3357695"/>
            <a:ext cx="4599176" cy="1363075"/>
          </a:xfrm>
          <a:prstGeom prst="rect">
            <a:avLst/>
          </a:prstGeom>
          <a:noFill/>
          <a:ln w="28575" cap="flat" cmpd="sng">
            <a:solidFill>
              <a:srgbClr val="CC0000"/>
            </a:solidFill>
            <a:prstDash val="solid"/>
            <a:round/>
            <a:headEnd type="none" w="sm" len="sm"/>
            <a:tailEnd type="none" w="sm" len="sm"/>
          </a:ln>
        </p:spPr>
      </p:pic>
      <p:sp>
        <p:nvSpPr>
          <p:cNvPr id="139" name="Google Shape;139;p18"/>
          <p:cNvSpPr txBox="1">
            <a:spLocks noGrp="1"/>
          </p:cNvSpPr>
          <p:nvPr>
            <p:ph type="body" idx="1"/>
          </p:nvPr>
        </p:nvSpPr>
        <p:spPr>
          <a:xfrm>
            <a:off x="4842398" y="1157495"/>
            <a:ext cx="3370500" cy="1979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The program prints:</a:t>
            </a:r>
            <a:endParaRPr sz="1600"/>
          </a:p>
          <a:p>
            <a:pPr marL="914400" lvl="1" indent="-330200" algn="l" rtl="0">
              <a:spcBef>
                <a:spcPts val="0"/>
              </a:spcBef>
              <a:spcAft>
                <a:spcPts val="0"/>
              </a:spcAft>
              <a:buSzPts val="1600"/>
              <a:buChar char="○"/>
            </a:pPr>
            <a:r>
              <a:rPr lang="en" sz="1600"/>
              <a:t>&lt;</a:t>
            </a:r>
            <a:r>
              <a:rPr lang="en" sz="1600" i="1"/>
              <a:t>abbreviation</a:t>
            </a:r>
            <a:r>
              <a:rPr lang="en" sz="1600"/>
              <a:t>&gt; is the &lt;</a:t>
            </a:r>
            <a:r>
              <a:rPr lang="en" sz="1600" i="1"/>
              <a:t>d</a:t>
            </a:r>
            <a:r>
              <a:rPr lang="en" sz="1600"/>
              <a:t>&gt;-th day of the week</a:t>
            </a:r>
            <a:endParaRPr sz="1600"/>
          </a:p>
          <a:p>
            <a:pPr marL="0" lvl="0" indent="0" algn="l" rtl="0">
              <a:spcBef>
                <a:spcPts val="1200"/>
              </a:spcBef>
              <a:spcAft>
                <a:spcPts val="0"/>
              </a:spcAft>
              <a:buNone/>
            </a:pPr>
            <a:r>
              <a:rPr lang="en" sz="2100" b="1">
                <a:solidFill>
                  <a:srgbClr val="CC0000"/>
                </a:solidFill>
              </a:rPr>
              <a:t>The “algorithmic heart”</a:t>
            </a:r>
            <a:endParaRPr sz="2100" b="1">
              <a:solidFill>
                <a:srgbClr val="CC0000"/>
              </a:solidFill>
            </a:endParaRPr>
          </a:p>
          <a:p>
            <a:pPr marL="457200" lvl="0" indent="-330200" algn="l" rtl="0">
              <a:spcBef>
                <a:spcPts val="1000"/>
              </a:spcBef>
              <a:spcAft>
                <a:spcPts val="0"/>
              </a:spcAft>
              <a:buSzPts val="1600"/>
              <a:buChar char="●"/>
            </a:pPr>
            <a:r>
              <a:rPr lang="en" sz="1600" i="1"/>
              <a:t>fst</a:t>
            </a:r>
            <a:r>
              <a:rPr lang="en" sz="1600"/>
              <a:t> = (</a:t>
            </a:r>
            <a:r>
              <a:rPr lang="en" sz="1600" i="1"/>
              <a:t>d</a:t>
            </a:r>
            <a:r>
              <a:rPr lang="en" sz="1600"/>
              <a:t>-1)*3</a:t>
            </a:r>
            <a:endParaRPr sz="1600"/>
          </a:p>
        </p:txBody>
      </p:sp>
      <p:pic>
        <p:nvPicPr>
          <p:cNvPr id="140" name="Google Shape;140;p18"/>
          <p:cNvPicPr preferRelativeResize="0"/>
          <p:nvPr/>
        </p:nvPicPr>
        <p:blipFill>
          <a:blip r:embed="rId5">
            <a:alphaModFix/>
          </a:blip>
          <a:stretch>
            <a:fillRect/>
          </a:stretch>
        </p:blipFill>
        <p:spPr>
          <a:xfrm>
            <a:off x="6498503" y="2741070"/>
            <a:ext cx="1374145" cy="1979700"/>
          </a:xfrm>
          <a:prstGeom prst="rect">
            <a:avLst/>
          </a:prstGeom>
          <a:noFill/>
          <a:ln w="28575" cap="flat" cmpd="sng">
            <a:solidFill>
              <a:srgbClr val="CC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1836607" y="347350"/>
            <a:ext cx="6165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Strings - </a:t>
            </a:r>
            <a:r>
              <a:rPr lang="en" sz="2100">
                <a:solidFill>
                  <a:srgbClr val="CC0000"/>
                </a:solidFill>
                <a:latin typeface="Lato"/>
                <a:ea typeface="Lato"/>
                <a:cs typeface="Lato"/>
                <a:sym typeface="Lato"/>
              </a:rPr>
              <a:t>A few more methods</a:t>
            </a:r>
            <a:endParaRPr/>
          </a:p>
        </p:txBody>
      </p:sp>
      <p:pic>
        <p:nvPicPr>
          <p:cNvPr id="148" name="Google Shape;148;p19"/>
          <p:cNvPicPr preferRelativeResize="0"/>
          <p:nvPr/>
        </p:nvPicPr>
        <p:blipFill>
          <a:blip r:embed="rId3">
            <a:alphaModFix/>
          </a:blip>
          <a:stretch>
            <a:fillRect/>
          </a:stretch>
        </p:blipFill>
        <p:spPr>
          <a:xfrm>
            <a:off x="6539079" y="518417"/>
            <a:ext cx="698725" cy="726461"/>
          </a:xfrm>
          <a:prstGeom prst="rect">
            <a:avLst/>
          </a:prstGeom>
          <a:noFill/>
          <a:ln>
            <a:noFill/>
          </a:ln>
        </p:spPr>
      </p:pic>
      <p:graphicFrame>
        <p:nvGraphicFramePr>
          <p:cNvPr id="149" name="Google Shape;149;p19"/>
          <p:cNvGraphicFramePr/>
          <p:nvPr>
            <p:extLst>
              <p:ext uri="{D42A27DB-BD31-4B8C-83A1-F6EECF244321}">
                <p14:modId xmlns:p14="http://schemas.microsoft.com/office/powerpoint/2010/main" val="3114091736"/>
              </p:ext>
            </p:extLst>
          </p:nvPr>
        </p:nvGraphicFramePr>
        <p:xfrm>
          <a:off x="1865866" y="1067075"/>
          <a:ext cx="2283300" cy="2194380"/>
        </p:xfrm>
        <a:graphic>
          <a:graphicData uri="http://schemas.openxmlformats.org/drawingml/2006/table">
            <a:tbl>
              <a:tblPr>
                <a:noFill/>
                <a:tableStyleId>{638C61F2-AEDB-447C-8E4C-A31013348298}</a:tableStyleId>
              </a:tblPr>
              <a:tblGrid>
                <a:gridCol w="994525">
                  <a:extLst>
                    <a:ext uri="{9D8B030D-6E8A-4147-A177-3AD203B41FA5}">
                      <a16:colId xmlns:a16="http://schemas.microsoft.com/office/drawing/2014/main" val="20000"/>
                    </a:ext>
                  </a:extLst>
                </a:gridCol>
                <a:gridCol w="1288775">
                  <a:extLst>
                    <a:ext uri="{9D8B030D-6E8A-4147-A177-3AD203B41FA5}">
                      <a16:colId xmlns:a16="http://schemas.microsoft.com/office/drawing/2014/main" val="20001"/>
                    </a:ext>
                  </a:extLst>
                </a:gridCol>
              </a:tblGrid>
              <a:tr h="327500">
                <a:tc>
                  <a:txBody>
                    <a:bodyPr/>
                    <a:lstStyle/>
                    <a:p>
                      <a:pPr marL="0" lvl="0" indent="0" algn="l" rtl="0">
                        <a:spcBef>
                          <a:spcPts val="0"/>
                        </a:spcBef>
                        <a:spcAft>
                          <a:spcPts val="0"/>
                        </a:spcAft>
                        <a:buNone/>
                      </a:pPr>
                      <a:r>
                        <a:rPr lang="en" sz="1200" i="1"/>
                        <a:t>.capitalize()</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 sz="1200" i="1"/>
                        <a:t>.replace(&lt;&gt;,&lt;&gt;)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0"/>
                  </a:ext>
                </a:extLst>
              </a:tr>
              <a:tr h="339600">
                <a:tc>
                  <a:txBody>
                    <a:bodyPr/>
                    <a:lstStyle/>
                    <a:p>
                      <a:pPr marL="0" lvl="0" indent="0" algn="l" rtl="0">
                        <a:spcBef>
                          <a:spcPts val="0"/>
                        </a:spcBef>
                        <a:spcAft>
                          <a:spcPts val="0"/>
                        </a:spcAft>
                        <a:buNone/>
                      </a:pPr>
                      <a:r>
                        <a:rPr lang="en" sz="1200" i="1"/>
                        <a:t>.title()</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 sz="1200" i="1"/>
                        <a:t>.count(&lt;&gt;)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r h="329875">
                <a:tc>
                  <a:txBody>
                    <a:bodyPr/>
                    <a:lstStyle/>
                    <a:p>
                      <a:pPr marL="0" lvl="0" indent="0" algn="l" rtl="0">
                        <a:spcBef>
                          <a:spcPts val="0"/>
                        </a:spcBef>
                        <a:spcAft>
                          <a:spcPts val="0"/>
                        </a:spcAft>
                        <a:buNone/>
                      </a:pPr>
                      <a:r>
                        <a:rPr lang="en" sz="1200" i="1"/>
                        <a:t>.lower()</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 sz="1200" i="1"/>
                        <a:t>.find(&lt;&gt;)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2"/>
                  </a:ext>
                </a:extLst>
              </a:tr>
              <a:tr h="320125">
                <a:tc>
                  <a:txBody>
                    <a:bodyPr/>
                    <a:lstStyle/>
                    <a:p>
                      <a:pPr marL="0" lvl="0" indent="0" algn="l" rtl="0">
                        <a:spcBef>
                          <a:spcPts val="0"/>
                        </a:spcBef>
                        <a:spcAft>
                          <a:spcPts val="0"/>
                        </a:spcAft>
                        <a:buNone/>
                      </a:pPr>
                      <a:r>
                        <a:rPr lang="en" sz="1200" i="1"/>
                        <a:t>.upper()</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 sz="1200" i="1"/>
                        <a:t>.center(#)</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3"/>
                  </a:ext>
                </a:extLst>
              </a:tr>
              <a:tr h="349350">
                <a:tc>
                  <a:txBody>
                    <a:bodyPr/>
                    <a:lstStyle/>
                    <a:p>
                      <a:pPr marL="0" lvl="0" indent="0" algn="l" rtl="0">
                        <a:spcBef>
                          <a:spcPts val="0"/>
                        </a:spcBef>
                        <a:spcAft>
                          <a:spcPts val="0"/>
                        </a:spcAft>
                        <a:buNone/>
                      </a:pPr>
                      <a:r>
                        <a:rPr lang="en" sz="1200" i="1"/>
                        <a:t>.lstrip()</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 sz="1200" i="1"/>
                        <a:t>.ljust(#)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4"/>
                  </a:ext>
                </a:extLst>
              </a:tr>
              <a:tr h="339600">
                <a:tc>
                  <a:txBody>
                    <a:bodyPr/>
                    <a:lstStyle/>
                    <a:p>
                      <a:pPr marL="0" lvl="0" indent="0" algn="l" rtl="0">
                        <a:spcBef>
                          <a:spcPts val="0"/>
                        </a:spcBef>
                        <a:spcAft>
                          <a:spcPts val="0"/>
                        </a:spcAft>
                        <a:buNone/>
                      </a:pPr>
                      <a:r>
                        <a:rPr lang="en" sz="1200" i="1"/>
                        <a:t>.rstrip()</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 sz="1200" i="1"/>
                        <a:t>.rjust(#)</a:t>
                      </a:r>
                      <a:endParaRPr sz="1200" i="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50" name="Google Shape;150;p19"/>
          <p:cNvPicPr preferRelativeResize="0"/>
          <p:nvPr/>
        </p:nvPicPr>
        <p:blipFill>
          <a:blip r:embed="rId4">
            <a:alphaModFix/>
          </a:blip>
          <a:stretch>
            <a:fillRect/>
          </a:stretch>
        </p:blipFill>
        <p:spPr>
          <a:xfrm>
            <a:off x="4276532" y="1354075"/>
            <a:ext cx="3778875" cy="3302350"/>
          </a:xfrm>
          <a:prstGeom prst="rect">
            <a:avLst/>
          </a:prstGeom>
          <a:noFill/>
          <a:ln w="28575" cap="flat" cmpd="sng">
            <a:solidFill>
              <a:srgbClr val="CC0000"/>
            </a:solidFill>
            <a:prstDash val="solid"/>
            <a:round/>
            <a:headEnd type="none" w="sm" len="sm"/>
            <a:tailEnd type="none" w="sm" len="sm"/>
          </a:ln>
        </p:spPr>
      </p:pic>
      <p:pic>
        <p:nvPicPr>
          <p:cNvPr id="151" name="Google Shape;151;p19"/>
          <p:cNvPicPr preferRelativeResize="0"/>
          <p:nvPr/>
        </p:nvPicPr>
        <p:blipFill>
          <a:blip r:embed="rId5">
            <a:alphaModFix/>
          </a:blip>
          <a:stretch>
            <a:fillRect/>
          </a:stretch>
        </p:blipFill>
        <p:spPr>
          <a:xfrm>
            <a:off x="1836607" y="3302070"/>
            <a:ext cx="2349801" cy="1354355"/>
          </a:xfrm>
          <a:prstGeom prst="rect">
            <a:avLst/>
          </a:prstGeom>
          <a:noFill/>
          <a:ln w="28575" cap="flat" cmpd="sng">
            <a:solidFill>
              <a:srgbClr val="CC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1854000" y="365638"/>
            <a:ext cx="6165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 Format - </a:t>
            </a:r>
            <a:r>
              <a:rPr lang="en" sz="2100">
                <a:solidFill>
                  <a:srgbClr val="CC0000"/>
                </a:solidFill>
                <a:latin typeface="Lato"/>
                <a:ea typeface="Lato"/>
                <a:cs typeface="Lato"/>
                <a:sym typeface="Lato"/>
              </a:rPr>
              <a:t>Templates</a:t>
            </a:r>
            <a:endParaRPr/>
          </a:p>
        </p:txBody>
      </p:sp>
      <p:sp>
        <p:nvSpPr>
          <p:cNvPr id="159" name="Google Shape;159;p20"/>
          <p:cNvSpPr txBox="1">
            <a:spLocks noGrp="1"/>
          </p:cNvSpPr>
          <p:nvPr>
            <p:ph type="body" idx="1"/>
          </p:nvPr>
        </p:nvSpPr>
        <p:spPr>
          <a:xfrm>
            <a:off x="1854000" y="828563"/>
            <a:ext cx="5436000" cy="2480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&lt;template-string&gt;.format(&lt;values&gt;)</a:t>
            </a:r>
            <a:endParaRPr sz="1600"/>
          </a:p>
          <a:p>
            <a:pPr marL="914400" lvl="1" indent="-330200" algn="l" rtl="0">
              <a:spcBef>
                <a:spcPts val="0"/>
              </a:spcBef>
              <a:spcAft>
                <a:spcPts val="0"/>
              </a:spcAft>
              <a:buSzPts val="1600"/>
              <a:buChar char="○"/>
            </a:pPr>
            <a:r>
              <a:rPr lang="en" sz="1600"/>
              <a:t>&lt;template-string&gt;</a:t>
            </a:r>
            <a:endParaRPr sz="1600"/>
          </a:p>
          <a:p>
            <a:pPr marL="1371600" lvl="2" indent="-330200" algn="l" rtl="0">
              <a:spcBef>
                <a:spcPts val="0"/>
              </a:spcBef>
              <a:spcAft>
                <a:spcPts val="0"/>
              </a:spcAft>
              <a:buSzPts val="1600"/>
              <a:buChar char="■"/>
            </a:pPr>
            <a:r>
              <a:rPr lang="en" sz="1600"/>
              <a:t>{&lt;idx&gt;} those are slots</a:t>
            </a:r>
            <a:endParaRPr sz="1600"/>
          </a:p>
          <a:p>
            <a:pPr marL="1371600" lvl="2" indent="-330200" algn="l" rtl="0">
              <a:spcBef>
                <a:spcPts val="0"/>
              </a:spcBef>
              <a:spcAft>
                <a:spcPts val="0"/>
              </a:spcAft>
              <a:buSzPts val="1600"/>
              <a:buChar char="■"/>
            </a:pPr>
            <a:r>
              <a:rPr lang="en" sz="1600"/>
              <a:t>{&lt;idx&gt;:&lt;specs&gt;} those are formats</a:t>
            </a:r>
            <a:endParaRPr sz="1600"/>
          </a:p>
          <a:p>
            <a:pPr marL="914400" lvl="1" indent="-330200" algn="l" rtl="0">
              <a:spcBef>
                <a:spcPts val="0"/>
              </a:spcBef>
              <a:spcAft>
                <a:spcPts val="0"/>
              </a:spcAft>
              <a:buSzPts val="1600"/>
              <a:buChar char="○"/>
            </a:pPr>
            <a:r>
              <a:rPr lang="en" sz="1600"/>
              <a:t>.format(&lt;values&gt;)</a:t>
            </a:r>
            <a:endParaRPr sz="1600"/>
          </a:p>
          <a:p>
            <a:pPr marL="1371600" lvl="2" indent="-330200" algn="l" rtl="0">
              <a:spcBef>
                <a:spcPts val="0"/>
              </a:spcBef>
              <a:spcAft>
                <a:spcPts val="0"/>
              </a:spcAft>
              <a:buSzPts val="1600"/>
              <a:buChar char="■"/>
            </a:pPr>
            <a:r>
              <a:rPr lang="en" sz="1600"/>
              <a:t>The  expressions to be assigned to the slots</a:t>
            </a:r>
            <a:endParaRPr sz="1600"/>
          </a:p>
        </p:txBody>
      </p:sp>
      <p:pic>
        <p:nvPicPr>
          <p:cNvPr id="160" name="Google Shape;160;p20"/>
          <p:cNvPicPr preferRelativeResize="0"/>
          <p:nvPr/>
        </p:nvPicPr>
        <p:blipFill>
          <a:blip r:embed="rId3">
            <a:alphaModFix/>
          </a:blip>
          <a:stretch>
            <a:fillRect/>
          </a:stretch>
        </p:blipFill>
        <p:spPr>
          <a:xfrm>
            <a:off x="6534365" y="849587"/>
            <a:ext cx="1042325" cy="1083700"/>
          </a:xfrm>
          <a:prstGeom prst="rect">
            <a:avLst/>
          </a:prstGeom>
          <a:noFill/>
          <a:ln>
            <a:noFill/>
          </a:ln>
        </p:spPr>
      </p:pic>
      <p:pic>
        <p:nvPicPr>
          <p:cNvPr id="161" name="Google Shape;161;p20"/>
          <p:cNvPicPr preferRelativeResize="0"/>
          <p:nvPr/>
        </p:nvPicPr>
        <p:blipFill>
          <a:blip r:embed="rId4">
            <a:alphaModFix/>
          </a:blip>
          <a:stretch>
            <a:fillRect/>
          </a:stretch>
        </p:blipFill>
        <p:spPr>
          <a:xfrm>
            <a:off x="2140862" y="2652892"/>
            <a:ext cx="4862275" cy="1132700"/>
          </a:xfrm>
          <a:prstGeom prst="rect">
            <a:avLst/>
          </a:prstGeom>
          <a:noFill/>
          <a:ln w="28575" cap="flat" cmpd="sng">
            <a:solidFill>
              <a:srgbClr val="CC0000"/>
            </a:solidFill>
            <a:prstDash val="solid"/>
            <a:round/>
            <a:headEnd type="none" w="sm" len="sm"/>
            <a:tailEnd type="none" w="sm" len="sm"/>
          </a:ln>
        </p:spPr>
      </p:pic>
      <p:pic>
        <p:nvPicPr>
          <p:cNvPr id="162" name="Google Shape;162;p20"/>
          <p:cNvPicPr preferRelativeResize="0"/>
          <p:nvPr/>
        </p:nvPicPr>
        <p:blipFill>
          <a:blip r:embed="rId5">
            <a:alphaModFix/>
          </a:blip>
          <a:stretch>
            <a:fillRect/>
          </a:stretch>
        </p:blipFill>
        <p:spPr>
          <a:xfrm>
            <a:off x="4675605" y="3882114"/>
            <a:ext cx="3434350" cy="896750"/>
          </a:xfrm>
          <a:prstGeom prst="rect">
            <a:avLst/>
          </a:prstGeom>
          <a:noFill/>
          <a:ln w="28575" cap="flat" cmpd="sng">
            <a:solidFill>
              <a:srgbClr val="CC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1479991" y="319918"/>
            <a:ext cx="62151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 Piggy Bank</a:t>
            </a:r>
            <a:endParaRPr sz="2400"/>
          </a:p>
        </p:txBody>
      </p:sp>
      <p:sp>
        <p:nvSpPr>
          <p:cNvPr id="170" name="Google Shape;170;p21"/>
          <p:cNvSpPr txBox="1">
            <a:spLocks noGrp="1"/>
          </p:cNvSpPr>
          <p:nvPr>
            <p:ph type="body" idx="1"/>
          </p:nvPr>
        </p:nvSpPr>
        <p:spPr>
          <a:xfrm>
            <a:off x="1556191" y="868793"/>
            <a:ext cx="4228500" cy="12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CC0000"/>
                </a:solidFill>
              </a:rPr>
              <a:t>A better formatting</a:t>
            </a:r>
            <a:endParaRPr sz="2100" b="1">
              <a:solidFill>
                <a:srgbClr val="CC0000"/>
              </a:solidFill>
            </a:endParaRPr>
          </a:p>
          <a:p>
            <a:pPr marL="457200" lvl="0" indent="-330200" algn="l" rtl="0">
              <a:spcBef>
                <a:spcPts val="0"/>
              </a:spcBef>
              <a:spcAft>
                <a:spcPts val="0"/>
              </a:spcAft>
              <a:buSzPts val="1600"/>
              <a:buChar char="●"/>
            </a:pPr>
            <a:r>
              <a:rPr lang="en" sz="1600"/>
              <a:t>Dollars free format</a:t>
            </a:r>
            <a:endParaRPr sz="1600"/>
          </a:p>
          <a:p>
            <a:pPr marL="457200" lvl="0" indent="-330200" algn="l" rtl="0">
              <a:spcBef>
                <a:spcPts val="0"/>
              </a:spcBef>
              <a:spcAft>
                <a:spcPts val="0"/>
              </a:spcAft>
              <a:buSzPts val="1600"/>
              <a:buChar char="●"/>
            </a:pPr>
            <a:r>
              <a:rPr lang="en" sz="1600"/>
              <a:t>Cents with only two digits left justified</a:t>
            </a:r>
            <a:endParaRPr sz="1600"/>
          </a:p>
        </p:txBody>
      </p:sp>
      <p:pic>
        <p:nvPicPr>
          <p:cNvPr id="171" name="Google Shape;171;p21"/>
          <p:cNvPicPr preferRelativeResize="0"/>
          <p:nvPr/>
        </p:nvPicPr>
        <p:blipFill>
          <a:blip r:embed="rId3">
            <a:alphaModFix/>
          </a:blip>
          <a:stretch>
            <a:fillRect/>
          </a:stretch>
        </p:blipFill>
        <p:spPr>
          <a:xfrm>
            <a:off x="6240114" y="868793"/>
            <a:ext cx="802483" cy="834325"/>
          </a:xfrm>
          <a:prstGeom prst="rect">
            <a:avLst/>
          </a:prstGeom>
          <a:noFill/>
          <a:ln>
            <a:noFill/>
          </a:ln>
        </p:spPr>
      </p:pic>
      <p:pic>
        <p:nvPicPr>
          <p:cNvPr id="172" name="Google Shape;172;p21"/>
          <p:cNvPicPr preferRelativeResize="0"/>
          <p:nvPr/>
        </p:nvPicPr>
        <p:blipFill>
          <a:blip r:embed="rId4">
            <a:alphaModFix/>
          </a:blip>
          <a:stretch>
            <a:fillRect/>
          </a:stretch>
        </p:blipFill>
        <p:spPr>
          <a:xfrm>
            <a:off x="3141166" y="2022826"/>
            <a:ext cx="4513650" cy="2614201"/>
          </a:xfrm>
          <a:prstGeom prst="rect">
            <a:avLst/>
          </a:prstGeom>
          <a:noFill/>
          <a:ln w="28575" cap="flat" cmpd="sng">
            <a:solidFill>
              <a:srgbClr val="CC0000"/>
            </a:solidFill>
            <a:prstDash val="solid"/>
            <a:round/>
            <a:headEnd type="none" w="sm" len="sm"/>
            <a:tailEnd type="none" w="sm" len="sm"/>
          </a:ln>
        </p:spPr>
      </p:pic>
      <p:sp>
        <p:nvSpPr>
          <p:cNvPr id="173" name="Google Shape;173;p21"/>
          <p:cNvSpPr txBox="1"/>
          <p:nvPr/>
        </p:nvSpPr>
        <p:spPr>
          <a:xfrm>
            <a:off x="1708591" y="2828768"/>
            <a:ext cx="1517400" cy="849900"/>
          </a:xfrm>
          <a:prstGeom prst="rect">
            <a:avLst/>
          </a:prstGeom>
          <a:solidFill>
            <a:srgbClr val="F4CCCC"/>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Try to change with different formatting</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0" name="Google Shape;180;p22"/>
          <p:cNvSpPr txBox="1">
            <a:spLocks noGrp="1"/>
          </p:cNvSpPr>
          <p:nvPr>
            <p:ph type="title"/>
          </p:nvPr>
        </p:nvSpPr>
        <p:spPr>
          <a:xfrm>
            <a:off x="2017097" y="327270"/>
            <a:ext cx="6165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Encoding Characters for Strings</a:t>
            </a:r>
            <a:endParaRPr/>
          </a:p>
        </p:txBody>
      </p:sp>
      <p:sp>
        <p:nvSpPr>
          <p:cNvPr id="181" name="Google Shape;181;p22"/>
          <p:cNvSpPr txBox="1">
            <a:spLocks noGrp="1"/>
          </p:cNvSpPr>
          <p:nvPr>
            <p:ph type="body" idx="1"/>
          </p:nvPr>
        </p:nvSpPr>
        <p:spPr>
          <a:xfrm>
            <a:off x="2056063" y="759686"/>
            <a:ext cx="1878900" cy="4006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b="1">
                <a:solidFill>
                  <a:srgbClr val="CC0000"/>
                </a:solidFill>
              </a:rPr>
              <a:t>ASCII</a:t>
            </a:r>
            <a:endParaRPr sz="2100" b="1">
              <a:solidFill>
                <a:srgbClr val="CC0000"/>
              </a:solidFill>
            </a:endParaRPr>
          </a:p>
          <a:p>
            <a:pPr marL="457200" lvl="0" indent="-330200" algn="l" rtl="0">
              <a:spcBef>
                <a:spcPts val="1000"/>
              </a:spcBef>
              <a:spcAft>
                <a:spcPts val="0"/>
              </a:spcAft>
              <a:buSzPts val="1600"/>
              <a:buChar char="●"/>
            </a:pPr>
            <a:r>
              <a:rPr lang="en" sz="1600"/>
              <a:t>128 symbols</a:t>
            </a:r>
            <a:endParaRPr sz="1600"/>
          </a:p>
          <a:p>
            <a:pPr marL="628650" lvl="1" indent="-330200" algn="l" rtl="0">
              <a:spcBef>
                <a:spcPts val="0"/>
              </a:spcBef>
              <a:spcAft>
                <a:spcPts val="0"/>
              </a:spcAft>
              <a:buSzPts val="1600"/>
              <a:buChar char="○"/>
            </a:pPr>
            <a:r>
              <a:rPr lang="en" sz="1600"/>
              <a:t>32 “ ”</a:t>
            </a:r>
            <a:endParaRPr sz="1600"/>
          </a:p>
          <a:p>
            <a:pPr marL="628650" lvl="1" indent="-330200" algn="l" rtl="0">
              <a:spcBef>
                <a:spcPts val="0"/>
              </a:spcBef>
              <a:spcAft>
                <a:spcPts val="0"/>
              </a:spcAft>
              <a:buSzPts val="1600"/>
              <a:buChar char="○"/>
            </a:pPr>
            <a:r>
              <a:rPr lang="en" sz="1600"/>
              <a:t>48 “0”</a:t>
            </a:r>
            <a:endParaRPr sz="1600"/>
          </a:p>
          <a:p>
            <a:pPr marL="628650" lvl="1" indent="-330200" algn="l" rtl="0">
              <a:spcBef>
                <a:spcPts val="0"/>
              </a:spcBef>
              <a:spcAft>
                <a:spcPts val="0"/>
              </a:spcAft>
              <a:buSzPts val="1600"/>
              <a:buChar char="○"/>
            </a:pPr>
            <a:r>
              <a:rPr lang="en" sz="1600"/>
              <a:t>57 “9”</a:t>
            </a:r>
            <a:endParaRPr sz="1600"/>
          </a:p>
          <a:p>
            <a:pPr marL="628650" lvl="1" indent="-330200" algn="l" rtl="0">
              <a:spcBef>
                <a:spcPts val="0"/>
              </a:spcBef>
              <a:spcAft>
                <a:spcPts val="0"/>
              </a:spcAft>
              <a:buSzPts val="1600"/>
              <a:buChar char="○"/>
            </a:pPr>
            <a:r>
              <a:rPr lang="en" sz="1600"/>
              <a:t>65 “A”</a:t>
            </a:r>
            <a:endParaRPr sz="1600"/>
          </a:p>
          <a:p>
            <a:pPr marL="628650" lvl="1" indent="-330200" algn="l" rtl="0">
              <a:spcBef>
                <a:spcPts val="0"/>
              </a:spcBef>
              <a:spcAft>
                <a:spcPts val="0"/>
              </a:spcAft>
              <a:buSzPts val="1600"/>
              <a:buChar char="○"/>
            </a:pPr>
            <a:r>
              <a:rPr lang="en" sz="1600"/>
              <a:t>90 “Z”</a:t>
            </a:r>
            <a:endParaRPr sz="1600"/>
          </a:p>
          <a:p>
            <a:pPr marL="628650" lvl="1" indent="-330200" algn="l" rtl="0">
              <a:spcBef>
                <a:spcPts val="0"/>
              </a:spcBef>
              <a:spcAft>
                <a:spcPts val="0"/>
              </a:spcAft>
              <a:buSzPts val="1600"/>
              <a:buChar char="○"/>
            </a:pPr>
            <a:r>
              <a:rPr lang="en" sz="1600"/>
              <a:t>97 “a”</a:t>
            </a:r>
            <a:endParaRPr sz="1600"/>
          </a:p>
          <a:p>
            <a:pPr marL="628650" lvl="1" indent="-330200" algn="l" rtl="0">
              <a:spcBef>
                <a:spcPts val="0"/>
              </a:spcBef>
              <a:spcAft>
                <a:spcPts val="0"/>
              </a:spcAft>
              <a:buSzPts val="1600"/>
              <a:buChar char="○"/>
            </a:pPr>
            <a:r>
              <a:rPr lang="en" sz="1600"/>
              <a:t>122 “z”</a:t>
            </a:r>
            <a:endParaRPr sz="1600"/>
          </a:p>
          <a:p>
            <a:pPr marL="0" lvl="0" indent="0" algn="l" rtl="0">
              <a:lnSpc>
                <a:spcPct val="100000"/>
              </a:lnSpc>
              <a:spcBef>
                <a:spcPts val="0"/>
              </a:spcBef>
              <a:spcAft>
                <a:spcPts val="0"/>
              </a:spcAft>
              <a:buNone/>
            </a:pPr>
            <a:r>
              <a:rPr lang="en" sz="2100" b="1">
                <a:solidFill>
                  <a:srgbClr val="CC0000"/>
                </a:solidFill>
              </a:rPr>
              <a:t>UNICODE</a:t>
            </a:r>
            <a:endParaRPr sz="2100" b="1">
              <a:solidFill>
                <a:srgbClr val="CC0000"/>
              </a:solidFill>
            </a:endParaRPr>
          </a:p>
          <a:p>
            <a:pPr marL="457200" lvl="0" indent="-330200" algn="l" rtl="0">
              <a:spcBef>
                <a:spcPts val="1000"/>
              </a:spcBef>
              <a:spcAft>
                <a:spcPts val="0"/>
              </a:spcAft>
              <a:buSzPts val="1600"/>
              <a:buChar char="●"/>
            </a:pPr>
            <a:r>
              <a:rPr lang="en" sz="1600"/>
              <a:t>UTF-8</a:t>
            </a:r>
            <a:endParaRPr sz="1600"/>
          </a:p>
          <a:p>
            <a:pPr marL="457200" lvl="0" indent="-330200" algn="l" rtl="0">
              <a:spcBef>
                <a:spcPts val="0"/>
              </a:spcBef>
              <a:spcAft>
                <a:spcPts val="0"/>
              </a:spcAft>
              <a:buSzPts val="1600"/>
              <a:buChar char="●"/>
            </a:pPr>
            <a:r>
              <a:rPr lang="en" sz="1600"/>
              <a:t>UTF-16</a:t>
            </a:r>
            <a:endParaRPr sz="1600"/>
          </a:p>
          <a:p>
            <a:pPr marL="457200" lvl="0" indent="-330200" algn="l" rtl="0">
              <a:spcBef>
                <a:spcPts val="0"/>
              </a:spcBef>
              <a:spcAft>
                <a:spcPts val="0"/>
              </a:spcAft>
              <a:buSzPts val="1600"/>
              <a:buChar char="●"/>
            </a:pPr>
            <a:r>
              <a:rPr lang="en" sz="1600"/>
              <a:t>UTF-32</a:t>
            </a:r>
            <a:endParaRPr sz="1600"/>
          </a:p>
        </p:txBody>
      </p:sp>
      <p:pic>
        <p:nvPicPr>
          <p:cNvPr id="182" name="Google Shape;182;p22"/>
          <p:cNvPicPr preferRelativeResize="0"/>
          <p:nvPr/>
        </p:nvPicPr>
        <p:blipFill>
          <a:blip r:embed="rId3">
            <a:alphaModFix/>
          </a:blip>
          <a:stretch>
            <a:fillRect/>
          </a:stretch>
        </p:blipFill>
        <p:spPr>
          <a:xfrm>
            <a:off x="1268103" y="1917605"/>
            <a:ext cx="1042325" cy="1083700"/>
          </a:xfrm>
          <a:prstGeom prst="rect">
            <a:avLst/>
          </a:prstGeom>
          <a:noFill/>
          <a:ln>
            <a:noFill/>
          </a:ln>
        </p:spPr>
      </p:pic>
      <p:pic>
        <p:nvPicPr>
          <p:cNvPr id="183" name="Google Shape;183;p22"/>
          <p:cNvPicPr preferRelativeResize="0"/>
          <p:nvPr/>
        </p:nvPicPr>
        <p:blipFill>
          <a:blip r:embed="rId4">
            <a:alphaModFix/>
          </a:blip>
          <a:stretch>
            <a:fillRect/>
          </a:stretch>
        </p:blipFill>
        <p:spPr>
          <a:xfrm>
            <a:off x="3795604" y="979336"/>
            <a:ext cx="4465325" cy="2960230"/>
          </a:xfrm>
          <a:prstGeom prst="rect">
            <a:avLst/>
          </a:prstGeom>
          <a:noFill/>
          <a:ln w="28575" cap="flat" cmpd="sng">
            <a:solidFill>
              <a:srgbClr val="CC0000"/>
            </a:solidFill>
            <a:prstDash val="solid"/>
            <a:round/>
            <a:headEnd type="none" w="sm" len="sm"/>
            <a:tailEnd type="none" w="sm" len="sm"/>
          </a:ln>
        </p:spPr>
      </p:pic>
      <p:sp>
        <p:nvSpPr>
          <p:cNvPr id="184" name="Google Shape;184;p22"/>
          <p:cNvSpPr txBox="1"/>
          <p:nvPr/>
        </p:nvSpPr>
        <p:spPr>
          <a:xfrm>
            <a:off x="5889588" y="3864969"/>
            <a:ext cx="25239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Source: http://www.asciitable.com</a:t>
            </a:r>
            <a:endParaRPr sz="1200">
              <a:latin typeface="Lato"/>
              <a:ea typeface="Lato"/>
              <a:cs typeface="Lato"/>
              <a:sym typeface="Lato"/>
            </a:endParaRPr>
          </a:p>
        </p:txBody>
      </p:sp>
      <p:sp>
        <p:nvSpPr>
          <p:cNvPr id="185" name="Google Shape;185;p22"/>
          <p:cNvSpPr txBox="1"/>
          <p:nvPr/>
        </p:nvSpPr>
        <p:spPr>
          <a:xfrm>
            <a:off x="3630163" y="4114642"/>
            <a:ext cx="2386800" cy="635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Lato"/>
              <a:buChar char="●"/>
            </a:pPr>
            <a:r>
              <a:rPr lang="en" sz="1600" i="1">
                <a:solidFill>
                  <a:schemeClr val="dk2"/>
                </a:solidFill>
                <a:latin typeface="Lato"/>
                <a:ea typeface="Lato"/>
                <a:cs typeface="Lato"/>
                <a:sym typeface="Lato"/>
              </a:rPr>
              <a:t>ord(&lt;&gt;)</a:t>
            </a:r>
            <a:endParaRPr sz="1600" i="1">
              <a:solidFill>
                <a:schemeClr val="dk2"/>
              </a:solidFill>
              <a:latin typeface="Lato"/>
              <a:ea typeface="Lato"/>
              <a:cs typeface="Lato"/>
              <a:sym typeface="Lato"/>
            </a:endParaRPr>
          </a:p>
          <a:p>
            <a:pPr marL="628650" lvl="1" indent="-330200" algn="l" rtl="0">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Char into Decimal</a:t>
            </a:r>
            <a:endParaRPr>
              <a:latin typeface="Lato"/>
              <a:ea typeface="Lato"/>
              <a:cs typeface="Lato"/>
              <a:sym typeface="Lato"/>
            </a:endParaRPr>
          </a:p>
        </p:txBody>
      </p:sp>
      <p:sp>
        <p:nvSpPr>
          <p:cNvPr id="186" name="Google Shape;186;p22"/>
          <p:cNvSpPr txBox="1"/>
          <p:nvPr/>
        </p:nvSpPr>
        <p:spPr>
          <a:xfrm>
            <a:off x="5889588" y="4103601"/>
            <a:ext cx="2386800" cy="635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Lato"/>
              <a:buChar char="●"/>
            </a:pPr>
            <a:r>
              <a:rPr lang="en" sz="1600" i="1">
                <a:solidFill>
                  <a:schemeClr val="dk2"/>
                </a:solidFill>
                <a:latin typeface="Lato"/>
                <a:ea typeface="Lato"/>
                <a:cs typeface="Lato"/>
                <a:sym typeface="Lato"/>
              </a:rPr>
              <a:t>chr(#)</a:t>
            </a:r>
            <a:endParaRPr sz="1600" i="1">
              <a:solidFill>
                <a:schemeClr val="dk2"/>
              </a:solidFill>
              <a:latin typeface="Lato"/>
              <a:ea typeface="Lato"/>
              <a:cs typeface="Lato"/>
              <a:sym typeface="Lato"/>
            </a:endParaRPr>
          </a:p>
          <a:p>
            <a:pPr marL="628650" lvl="1" indent="-330200" algn="l" rtl="0">
              <a:lnSpc>
                <a:spcPct val="115000"/>
              </a:lnSpc>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Decimal into Char</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1886</Words>
  <Application>Microsoft Macintosh PowerPoint</Application>
  <PresentationFormat>On-screen Show (16:9)</PresentationFormat>
  <Paragraphs>182</Paragraphs>
  <Slides>27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Lato</vt:lpstr>
      <vt:lpstr>Arial</vt:lpstr>
      <vt:lpstr>Raleway</vt:lpstr>
      <vt:lpstr>Courier New</vt:lpstr>
      <vt:lpstr>Swiss</vt:lpstr>
      <vt:lpstr>Module 3: Strings and Arrays (lists and sequences)</vt:lpstr>
      <vt:lpstr>Sequences</vt:lpstr>
      <vt:lpstr>Sequences - an array variable</vt:lpstr>
      <vt:lpstr>Strings - a sequence of characters</vt:lpstr>
      <vt:lpstr>Example - Days of the Week</vt:lpstr>
      <vt:lpstr>Strings - A few more methods</vt:lpstr>
      <vt:lpstr>String Format - Templates</vt:lpstr>
      <vt:lpstr>Example - Piggy Bank</vt:lpstr>
      <vt:lpstr>Encoding Characters for Strings</vt:lpstr>
      <vt:lpstr>Lists - an array of variables</vt:lpstr>
      <vt:lpstr>Lists - useful methods</vt:lpstr>
      <vt:lpstr>Example - Encoder - Decoder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Recording temperatures 4 times a day, every day for 5 days</vt:lpstr>
      <vt:lpstr>Declaring and initializing 2D arrays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Strings and Arrays (lists and sequences)</dc:title>
  <cp:lastModifiedBy>Gautham Krishnamurthy</cp:lastModifiedBy>
  <cp:revision>5</cp:revision>
  <dcterms:modified xsi:type="dcterms:W3CDTF">2022-05-16T19:57:59Z</dcterms:modified>
</cp:coreProperties>
</file>